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61" r:id="rId15"/>
    <p:sldId id="257" r:id="rId16"/>
    <p:sldId id="259" r:id="rId17"/>
    <p:sldId id="260" r:id="rId18"/>
    <p:sldId id="262" r:id="rId19"/>
    <p:sldId id="275" r:id="rId20"/>
    <p:sldId id="276" r:id="rId21"/>
    <p:sldId id="277" r:id="rId22"/>
    <p:sldId id="278" r:id="rId23"/>
    <p:sldId id="280"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8" r:id="rId62"/>
    <p:sldId id="319" r:id="rId63"/>
    <p:sldId id="320" r:id="rId64"/>
    <p:sldId id="322" r:id="rId65"/>
    <p:sldId id="317" r:id="rId66"/>
    <p:sldId id="321"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40" r:id="rId82"/>
    <p:sldId id="339" r:id="rId83"/>
    <p:sldId id="342" r:id="rId84"/>
    <p:sldId id="343" r:id="rId85"/>
    <p:sldId id="344" r:id="rId86"/>
    <p:sldId id="345" r:id="rId87"/>
    <p:sldId id="346" r:id="rId88"/>
    <p:sldId id="341"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60" r:id="rId102"/>
    <p:sldId id="359" r:id="rId103"/>
    <p:sldId id="361" r:id="rId104"/>
    <p:sldId id="362" r:id="rId105"/>
    <p:sldId id="363" r:id="rId106"/>
    <p:sldId id="365" r:id="rId107"/>
    <p:sldId id="364" r:id="rId108"/>
    <p:sldId id="366" r:id="rId109"/>
    <p:sldId id="367" r:id="rId110"/>
    <p:sldId id="368" r:id="rId111"/>
    <p:sldId id="369" r:id="rId112"/>
    <p:sldId id="370" r:id="rId113"/>
    <p:sldId id="371" r:id="rId114"/>
    <p:sldId id="373" r:id="rId115"/>
    <p:sldId id="374" r:id="rId116"/>
    <p:sldId id="375" r:id="rId117"/>
    <p:sldId id="372" r:id="rId118"/>
    <p:sldId id="376" r:id="rId119"/>
    <p:sldId id="377" r:id="rId120"/>
    <p:sldId id="378" r:id="rId121"/>
    <p:sldId id="379" r:id="rId122"/>
    <p:sldId id="380" r:id="rId123"/>
    <p:sldId id="381" r:id="rId124"/>
    <p:sldId id="382"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DE5FED-540E-44B9-8E85-48101B2E1395}">
          <p14:sldIdLst>
            <p14:sldId id="256"/>
            <p14:sldId id="263"/>
            <p14:sldId id="264"/>
            <p14:sldId id="265"/>
            <p14:sldId id="266"/>
            <p14:sldId id="267"/>
            <p14:sldId id="268"/>
            <p14:sldId id="269"/>
            <p14:sldId id="270"/>
            <p14:sldId id="271"/>
            <p14:sldId id="272"/>
            <p14:sldId id="273"/>
            <p14:sldId id="274"/>
            <p14:sldId id="261"/>
            <p14:sldId id="257"/>
            <p14:sldId id="259"/>
            <p14:sldId id="260"/>
            <p14:sldId id="262"/>
            <p14:sldId id="275"/>
            <p14:sldId id="276"/>
            <p14:sldId id="277"/>
            <p14:sldId id="278"/>
            <p14:sldId id="280"/>
            <p14:sldId id="279"/>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8"/>
            <p14:sldId id="319"/>
            <p14:sldId id="320"/>
            <p14:sldId id="322"/>
            <p14:sldId id="317"/>
            <p14:sldId id="321"/>
            <p14:sldId id="325"/>
            <p14:sldId id="326"/>
            <p14:sldId id="327"/>
            <p14:sldId id="328"/>
            <p14:sldId id="329"/>
            <p14:sldId id="330"/>
            <p14:sldId id="331"/>
            <p14:sldId id="332"/>
            <p14:sldId id="333"/>
            <p14:sldId id="334"/>
            <p14:sldId id="335"/>
            <p14:sldId id="336"/>
            <p14:sldId id="337"/>
            <p14:sldId id="338"/>
            <p14:sldId id="340"/>
            <p14:sldId id="339"/>
            <p14:sldId id="342"/>
            <p14:sldId id="343"/>
            <p14:sldId id="344"/>
            <p14:sldId id="345"/>
            <p14:sldId id="346"/>
            <p14:sldId id="341"/>
            <p14:sldId id="347"/>
            <p14:sldId id="348"/>
            <p14:sldId id="349"/>
            <p14:sldId id="350"/>
            <p14:sldId id="351"/>
            <p14:sldId id="352"/>
            <p14:sldId id="353"/>
            <p14:sldId id="354"/>
            <p14:sldId id="355"/>
            <p14:sldId id="356"/>
            <p14:sldId id="357"/>
            <p14:sldId id="358"/>
            <p14:sldId id="360"/>
            <p14:sldId id="359"/>
            <p14:sldId id="361"/>
            <p14:sldId id="362"/>
            <p14:sldId id="363"/>
            <p14:sldId id="365"/>
            <p14:sldId id="364"/>
            <p14:sldId id="366"/>
            <p14:sldId id="367"/>
            <p14:sldId id="368"/>
            <p14:sldId id="369"/>
            <p14:sldId id="370"/>
            <p14:sldId id="371"/>
            <p14:sldId id="373"/>
            <p14:sldId id="374"/>
            <p14:sldId id="375"/>
            <p14:sldId id="372"/>
            <p14:sldId id="376"/>
            <p14:sldId id="377"/>
            <p14:sldId id="378"/>
            <p14:sldId id="379"/>
            <p14:sldId id="380"/>
            <p14:sldId id="381"/>
            <p14:sldId id="3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25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11106C3-BC79-46F6-8782-22C780456926}" type="datetimeFigureOut">
              <a:rPr lang="en-IN" smtClean="0"/>
              <a:t>28-10-2025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28922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1106C3-BC79-46F6-8782-22C780456926}" type="datetimeFigureOut">
              <a:rPr lang="en-IN" smtClean="0"/>
              <a:t>28-10-2025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205041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1106C3-BC79-46F6-8782-22C780456926}" type="datetimeFigureOut">
              <a:rPr lang="en-IN" smtClean="0"/>
              <a:t>28-10-2025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332371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1106C3-BC79-46F6-8782-22C780456926}" type="datetimeFigureOut">
              <a:rPr lang="en-IN" smtClean="0"/>
              <a:t>28-10-2025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46040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1106C3-BC79-46F6-8782-22C780456926}" type="datetimeFigureOut">
              <a:rPr lang="en-IN" smtClean="0"/>
              <a:t>28-10-2025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21665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11106C3-BC79-46F6-8782-22C780456926}" type="datetimeFigureOut">
              <a:rPr lang="en-IN" smtClean="0"/>
              <a:t>28-10-2025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180196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11106C3-BC79-46F6-8782-22C780456926}" type="datetimeFigureOut">
              <a:rPr lang="en-IN" smtClean="0"/>
              <a:t>28-10-2025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596771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11106C3-BC79-46F6-8782-22C780456926}" type="datetimeFigureOut">
              <a:rPr lang="en-IN" smtClean="0"/>
              <a:t>28-10-2025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36907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106C3-BC79-46F6-8782-22C780456926}" type="datetimeFigureOut">
              <a:rPr lang="en-IN" smtClean="0"/>
              <a:t>28-10-2025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123364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1106C3-BC79-46F6-8782-22C780456926}" type="datetimeFigureOut">
              <a:rPr lang="en-IN" smtClean="0"/>
              <a:t>28-10-2025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2044478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1106C3-BC79-46F6-8782-22C780456926}" type="datetimeFigureOut">
              <a:rPr lang="en-IN" smtClean="0"/>
              <a:t>28-10-2025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9873D0-5AA3-4A3E-BF54-2A5AED200FF1}" type="slidenum">
              <a:rPr lang="en-IN" smtClean="0"/>
              <a:t>‹#›</a:t>
            </a:fld>
            <a:endParaRPr lang="en-IN"/>
          </a:p>
        </p:txBody>
      </p:sp>
    </p:spTree>
    <p:extLst>
      <p:ext uri="{BB962C8B-B14F-4D97-AF65-F5344CB8AC3E}">
        <p14:creationId xmlns:p14="http://schemas.microsoft.com/office/powerpoint/2010/main" val="125485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1106C3-BC79-46F6-8782-22C780456926}" type="datetimeFigureOut">
              <a:rPr lang="en-IN" smtClean="0"/>
              <a:t>28-10-2025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73D0-5AA3-4A3E-BF54-2A5AED200FF1}" type="slidenum">
              <a:rPr lang="en-IN" smtClean="0"/>
              <a:t>‹#›</a:t>
            </a:fld>
            <a:endParaRPr lang="en-IN"/>
          </a:p>
        </p:txBody>
      </p:sp>
    </p:spTree>
    <p:extLst>
      <p:ext uri="{BB962C8B-B14F-4D97-AF65-F5344CB8AC3E}">
        <p14:creationId xmlns:p14="http://schemas.microsoft.com/office/powerpoint/2010/main" val="305682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Convolutional Neural Network(CNN)</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9875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274638"/>
            <a:ext cx="8229600" cy="1143000"/>
          </a:xfrm>
        </p:spPr>
        <p:txBody>
          <a:bodyPr/>
          <a:lstStyle/>
          <a:p>
            <a:r>
              <a:rPr lang="en-IN" dirty="0" smtClean="0"/>
              <a:t>Convolution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418413893"/>
              </p:ext>
            </p:extLst>
          </p:nvPr>
        </p:nvGraphicFramePr>
        <p:xfrm>
          <a:off x="1619672" y="1556792"/>
          <a:ext cx="6096000" cy="37084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0386727"/>
              </p:ext>
            </p:extLst>
          </p:nvPr>
        </p:nvGraphicFramePr>
        <p:xfrm>
          <a:off x="3684240" y="2491388"/>
          <a:ext cx="1103784" cy="370840"/>
        </p:xfrm>
        <a:graphic>
          <a:graphicData uri="http://schemas.openxmlformats.org/drawingml/2006/table">
            <a:tbl>
              <a:tblPr firstRow="1" bandRow="1">
                <a:tableStyleId>{5940675A-B579-460E-94D1-54222C63F5DA}</a:tableStyleId>
              </a:tblPr>
              <a:tblGrid>
                <a:gridCol w="551892"/>
                <a:gridCol w="551892"/>
              </a:tblGrid>
              <a:tr h="370840">
                <a:tc>
                  <a:txBody>
                    <a:bodyPr/>
                    <a:lstStyle/>
                    <a:p>
                      <a:r>
                        <a:rPr lang="en-IN" dirty="0" smtClean="0"/>
                        <a:t>-1</a:t>
                      </a:r>
                      <a:endParaRPr lang="en-IN" dirty="0"/>
                    </a:p>
                  </a:txBody>
                  <a:tcPr/>
                </a:tc>
                <a:tc>
                  <a:txBody>
                    <a:bodyPr/>
                    <a:lstStyle/>
                    <a:p>
                      <a:r>
                        <a:rPr lang="en-IN" dirty="0" smtClean="0"/>
                        <a:t>+1</a:t>
                      </a:r>
                      <a:endParaRPr lang="en-IN" dirty="0"/>
                    </a:p>
                  </a:txBody>
                  <a:tcPr/>
                </a:tc>
              </a:tr>
            </a:tbl>
          </a:graphicData>
        </a:graphic>
      </p:graphicFrame>
      <p:sp>
        <p:nvSpPr>
          <p:cNvPr id="6" name="TextBox 5"/>
          <p:cNvSpPr txBox="1"/>
          <p:nvPr/>
        </p:nvSpPr>
        <p:spPr>
          <a:xfrm>
            <a:off x="251520" y="1556792"/>
            <a:ext cx="1080120" cy="369332"/>
          </a:xfrm>
          <a:prstGeom prst="rect">
            <a:avLst/>
          </a:prstGeom>
          <a:noFill/>
        </p:spPr>
        <p:txBody>
          <a:bodyPr wrap="square" rtlCol="0">
            <a:spAutoFit/>
          </a:bodyPr>
          <a:lstStyle/>
          <a:p>
            <a:r>
              <a:rPr lang="en-IN" dirty="0" smtClean="0"/>
              <a:t>Image:</a:t>
            </a:r>
            <a:endParaRPr lang="en-IN" dirty="0"/>
          </a:p>
        </p:txBody>
      </p:sp>
      <p:sp>
        <p:nvSpPr>
          <p:cNvPr id="7" name="TextBox 6"/>
          <p:cNvSpPr txBox="1"/>
          <p:nvPr/>
        </p:nvSpPr>
        <p:spPr>
          <a:xfrm>
            <a:off x="287524" y="2492896"/>
            <a:ext cx="1008112" cy="369332"/>
          </a:xfrm>
          <a:prstGeom prst="rect">
            <a:avLst/>
          </a:prstGeom>
          <a:noFill/>
        </p:spPr>
        <p:txBody>
          <a:bodyPr wrap="square" rtlCol="0">
            <a:spAutoFit/>
          </a:bodyPr>
          <a:lstStyle/>
          <a:p>
            <a:r>
              <a:rPr lang="en-IN" dirty="0" smtClean="0"/>
              <a:t>Filter:</a:t>
            </a:r>
            <a:endParaRPr lang="en-IN" dirty="0"/>
          </a:p>
        </p:txBody>
      </p:sp>
      <p:sp>
        <p:nvSpPr>
          <p:cNvPr id="8" name="Rectangle 7"/>
          <p:cNvSpPr/>
          <p:nvPr/>
        </p:nvSpPr>
        <p:spPr>
          <a:xfrm>
            <a:off x="3635896" y="1268760"/>
            <a:ext cx="201622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flipV="1">
            <a:off x="3660563" y="225371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16016" y="2204864"/>
            <a:ext cx="936104" cy="28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546223903"/>
              </p:ext>
            </p:extLst>
          </p:nvPr>
        </p:nvGraphicFramePr>
        <p:xfrm>
          <a:off x="1619672" y="378904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endParaRPr lang="en-IN"/>
                    </a:p>
                  </a:txBody>
                  <a:tcPr/>
                </a:tc>
                <a:tc>
                  <a:txBody>
                    <a:bodyPr/>
                    <a:lstStyle/>
                    <a:p>
                      <a:endParaRPr lang="en-IN" dirty="0"/>
                    </a:p>
                  </a:txBody>
                  <a:tcPr/>
                </a:tc>
              </a:tr>
            </a:tbl>
          </a:graphicData>
        </a:graphic>
      </p:graphicFrame>
      <p:sp>
        <p:nvSpPr>
          <p:cNvPr id="14" name="TextBox 13"/>
          <p:cNvSpPr txBox="1"/>
          <p:nvPr/>
        </p:nvSpPr>
        <p:spPr>
          <a:xfrm>
            <a:off x="287524" y="3779748"/>
            <a:ext cx="1008112" cy="369332"/>
          </a:xfrm>
          <a:prstGeom prst="rect">
            <a:avLst/>
          </a:prstGeom>
          <a:noFill/>
        </p:spPr>
        <p:txBody>
          <a:bodyPr wrap="square" rtlCol="0">
            <a:spAutoFit/>
          </a:bodyPr>
          <a:lstStyle/>
          <a:p>
            <a:r>
              <a:rPr lang="en-IN" dirty="0" smtClean="0"/>
              <a:t>Output</a:t>
            </a:r>
            <a:endParaRPr lang="en-IN" dirty="0"/>
          </a:p>
        </p:txBody>
      </p:sp>
      <mc:AlternateContent xmlns:mc="http://schemas.openxmlformats.org/markup-compatibility/2006" xmlns:a14="http://schemas.microsoft.com/office/drawing/2010/main">
        <mc:Choice Requires="a14">
          <p:sp>
            <p:nvSpPr>
              <p:cNvPr id="15" name="TextBox 14"/>
              <p:cNvSpPr txBox="1"/>
              <p:nvPr/>
            </p:nvSpPr>
            <p:spPr>
              <a:xfrm>
                <a:off x="1187624" y="4941168"/>
                <a:ext cx="4896544" cy="369332"/>
              </a:xfrm>
              <a:prstGeom prst="rect">
                <a:avLst/>
              </a:prstGeom>
              <a:noFill/>
            </p:spPr>
            <p:txBody>
              <a:bodyPr wrap="square" rtlCol="0">
                <a:spAutoFit/>
              </a:bodyPr>
              <a:lstStyle/>
              <a:p>
                <a:r>
                  <a:rPr lang="en-IN" dirty="0" smtClean="0"/>
                  <a:t>Operation: </a:t>
                </a:r>
                <a14:m>
                  <m:oMath xmlns:m="http://schemas.openxmlformats.org/officeDocument/2006/math">
                    <m:d>
                      <m:dPr>
                        <m:ctrlPr>
                          <a:rPr lang="en-IN" b="0" i="1" smtClean="0">
                            <a:latin typeface="Cambria Math"/>
                          </a:rPr>
                        </m:ctrlPr>
                      </m:dPr>
                      <m:e>
                        <m:r>
                          <a:rPr lang="en-IN" b="0" i="1" smtClean="0">
                            <a:latin typeface="Cambria Math"/>
                          </a:rPr>
                          <m:t>𝑓</m:t>
                        </m:r>
                        <m:r>
                          <a:rPr lang="en-IN" b="0" i="1" smtClean="0">
                            <a:latin typeface="Cambria Math"/>
                          </a:rPr>
                          <m:t>∗</m:t>
                        </m:r>
                        <m:r>
                          <a:rPr lang="en-IN" b="0" i="1" smtClean="0">
                            <a:latin typeface="Cambria Math"/>
                          </a:rPr>
                          <m:t>𝑔</m:t>
                        </m:r>
                      </m:e>
                    </m:d>
                    <m:r>
                      <a:rPr lang="en-IN" b="0" i="1" smtClean="0">
                        <a:latin typeface="Cambria Math"/>
                      </a:rPr>
                      <m:t>%2</m:t>
                    </m:r>
                  </m:oMath>
                </a14:m>
                <a:endParaRPr lang="en-IN" dirty="0"/>
              </a:p>
            </p:txBody>
          </p:sp>
        </mc:Choice>
        <mc:Fallback xmlns="">
          <p:sp>
            <p:nvSpPr>
              <p:cNvPr id="15" name="TextBox 14"/>
              <p:cNvSpPr txBox="1">
                <a:spLocks noRot="1" noChangeAspect="1" noMove="1" noResize="1" noEditPoints="1" noAdjustHandles="1" noChangeArrowheads="1" noChangeShapeType="1" noTextEdit="1"/>
              </p:cNvSpPr>
              <p:nvPr/>
            </p:nvSpPr>
            <p:spPr>
              <a:xfrm>
                <a:off x="1187624" y="4941168"/>
                <a:ext cx="4896544" cy="369332"/>
              </a:xfrm>
              <a:prstGeom prst="rect">
                <a:avLst/>
              </a:prstGeom>
              <a:blipFill rotWithShape="1">
                <a:blip r:embed="rId2"/>
                <a:stretch>
                  <a:fillRect l="-1121"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13781712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Finding influence of input pixels using</a:t>
            </a:r>
            <a:br>
              <a:rPr lang="en-US" dirty="0"/>
            </a:br>
            <a:r>
              <a:rPr lang="en-US" dirty="0" err="1" smtClean="0"/>
              <a:t>backpropagation</a:t>
            </a:r>
            <a:endParaRPr lang="en-IN" dirty="0"/>
          </a:p>
        </p:txBody>
      </p:sp>
      <p:sp>
        <p:nvSpPr>
          <p:cNvPr id="3" name="Content Placeholder 2"/>
          <p:cNvSpPr>
            <a:spLocks noGrp="1"/>
          </p:cNvSpPr>
          <p:nvPr>
            <p:ph idx="1"/>
          </p:nvPr>
        </p:nvSpPr>
        <p:spPr/>
        <p:txBody>
          <a:bodyPr/>
          <a:lstStyle/>
          <a:p>
            <a:endParaRPr lang="en-IN"/>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8780165" cy="474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5812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Finding influence of input pixels using</a:t>
            </a:r>
            <a:br>
              <a:rPr lang="en-US" dirty="0"/>
            </a:br>
            <a:r>
              <a:rPr lang="en-US" dirty="0" err="1" smtClean="0"/>
              <a:t>backpropagation</a:t>
            </a:r>
            <a:endParaRPr lang="en-IN" dirty="0"/>
          </a:p>
        </p:txBody>
      </p:sp>
      <p:sp>
        <p:nvSpPr>
          <p:cNvPr id="3" name="Content Placeholder 2"/>
          <p:cNvSpPr>
            <a:spLocks noGrp="1"/>
          </p:cNvSpPr>
          <p:nvPr>
            <p:ph idx="1"/>
          </p:nvPr>
        </p:nvSpPr>
        <p:spPr/>
        <p:txBody>
          <a:bodyPr/>
          <a:lstStyle/>
          <a:p>
            <a:endParaRPr lang="en-IN"/>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08" y="1700808"/>
            <a:ext cx="8902080" cy="408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205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Guided </a:t>
            </a:r>
            <a:r>
              <a:rPr lang="en-IN" dirty="0" err="1"/>
              <a:t>Backpropagation</a:t>
            </a:r>
            <a:endParaRPr lang="en-IN" dirty="0"/>
          </a:p>
        </p:txBody>
      </p:sp>
      <p:sp>
        <p:nvSpPr>
          <p:cNvPr id="3" name="Content Placeholder 2"/>
          <p:cNvSpPr>
            <a:spLocks noGrp="1"/>
          </p:cNvSpPr>
          <p:nvPr>
            <p:ph idx="1"/>
          </p:nvPr>
        </p:nvSpPr>
        <p:spPr/>
        <p:txBody>
          <a:bodyPr/>
          <a:lstStyle/>
          <a:p>
            <a:endParaRPr lang="en-IN"/>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16832"/>
            <a:ext cx="878497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496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Guided </a:t>
            </a:r>
            <a:r>
              <a:rPr lang="en-IN" dirty="0" err="1"/>
              <a:t>Backpropagation</a:t>
            </a:r>
            <a:endParaRPr lang="en-IN" dirty="0"/>
          </a:p>
        </p:txBody>
      </p:sp>
      <p:sp>
        <p:nvSpPr>
          <p:cNvPr id="3" name="Content Placeholder 2"/>
          <p:cNvSpPr>
            <a:spLocks noGrp="1"/>
          </p:cNvSpPr>
          <p:nvPr>
            <p:ph idx="1"/>
          </p:nvPr>
        </p:nvSpPr>
        <p:spPr/>
        <p:txBody>
          <a:bodyPr/>
          <a:lstStyle/>
          <a:p>
            <a:endParaRPr lang="en-IN"/>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693869" cy="464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300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Guided </a:t>
            </a:r>
            <a:r>
              <a:rPr lang="en-IN" dirty="0" err="1"/>
              <a:t>Backpropagation</a:t>
            </a:r>
            <a:endParaRPr lang="en-IN" dirty="0"/>
          </a:p>
        </p:txBody>
      </p:sp>
      <p:sp>
        <p:nvSpPr>
          <p:cNvPr id="3" name="Content Placeholder 2"/>
          <p:cNvSpPr>
            <a:spLocks noGrp="1"/>
          </p:cNvSpPr>
          <p:nvPr>
            <p:ph idx="1"/>
          </p:nvPr>
        </p:nvSpPr>
        <p:spPr/>
        <p:txBody>
          <a:bodyPr/>
          <a:lstStyle/>
          <a:p>
            <a:endParaRPr lang="en-IN"/>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856895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31476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Dream</a:t>
            </a:r>
            <a:endParaRPr lang="en-IN" dirty="0"/>
          </a:p>
        </p:txBody>
      </p:sp>
      <p:sp>
        <p:nvSpPr>
          <p:cNvPr id="3" name="Content Placeholder 2"/>
          <p:cNvSpPr>
            <a:spLocks noGrp="1"/>
          </p:cNvSpPr>
          <p:nvPr>
            <p:ph idx="1"/>
          </p:nvPr>
        </p:nvSpPr>
        <p:spPr/>
        <p:txBody>
          <a:bodyPr/>
          <a:lstStyle/>
          <a:p>
            <a:r>
              <a:rPr lang="en-US" b="1" dirty="0" err="1"/>
              <a:t>DeepDream</a:t>
            </a:r>
            <a:r>
              <a:rPr lang="en-US" dirty="0"/>
              <a:t> is a </a:t>
            </a:r>
            <a:r>
              <a:rPr lang="en-US" b="1" dirty="0"/>
              <a:t>neural network visualization technique</a:t>
            </a:r>
            <a:r>
              <a:rPr lang="en-US" dirty="0"/>
              <a:t> that helps us </a:t>
            </a:r>
            <a:r>
              <a:rPr lang="en-US" b="1" dirty="0"/>
              <a:t>see what a trained CNN “sees.”</a:t>
            </a:r>
            <a:r>
              <a:rPr lang="en-US" dirty="0"/>
              <a:t/>
            </a:r>
            <a:br>
              <a:rPr lang="en-US" dirty="0"/>
            </a:br>
            <a:r>
              <a:rPr lang="en-US" dirty="0"/>
              <a:t>It takes an input image and </a:t>
            </a:r>
            <a:r>
              <a:rPr lang="en-US" b="1" dirty="0"/>
              <a:t>feeds it through a trained CNN</a:t>
            </a:r>
            <a:r>
              <a:rPr lang="en-US" dirty="0"/>
              <a:t> (like one trained for object recognition), but instead of classifying the image, it </a:t>
            </a:r>
            <a:r>
              <a:rPr lang="en-US" b="1" dirty="0"/>
              <a:t>modifies the image</a:t>
            </a:r>
            <a:r>
              <a:rPr lang="en-US" dirty="0"/>
              <a:t> to </a:t>
            </a:r>
            <a:r>
              <a:rPr lang="en-US" b="1" dirty="0"/>
              <a:t>amplify the features</a:t>
            </a:r>
            <a:r>
              <a:rPr lang="en-US" dirty="0"/>
              <a:t> that the network detects.</a:t>
            </a:r>
            <a:endParaRPr lang="en-IN" dirty="0"/>
          </a:p>
        </p:txBody>
      </p:sp>
    </p:spTree>
    <p:extLst>
      <p:ext uri="{BB962C8B-B14F-4D97-AF65-F5344CB8AC3E}">
        <p14:creationId xmlns:p14="http://schemas.microsoft.com/office/powerpoint/2010/main" val="983522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Dream</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solidFill>
                  <a:srgbClr val="FF0000"/>
                </a:solidFill>
              </a:rPr>
              <a:t>How It Works</a:t>
            </a:r>
          </a:p>
          <a:p>
            <a:r>
              <a:rPr lang="en-US" b="1" dirty="0"/>
              <a:t>Start with a </a:t>
            </a:r>
            <a:r>
              <a:rPr lang="en-US" b="1" dirty="0" err="1"/>
              <a:t>pretrained</a:t>
            </a:r>
            <a:r>
              <a:rPr lang="en-US" b="1" dirty="0"/>
              <a:t> CNN</a:t>
            </a:r>
            <a:r>
              <a:rPr lang="en-US" dirty="0"/>
              <a:t> (e.g., Inception, VGG).</a:t>
            </a:r>
          </a:p>
          <a:p>
            <a:r>
              <a:rPr lang="en-US" b="1" dirty="0"/>
              <a:t>Feed an image</a:t>
            </a:r>
            <a:r>
              <a:rPr lang="en-US" dirty="0"/>
              <a:t> into the network.</a:t>
            </a:r>
          </a:p>
          <a:p>
            <a:r>
              <a:rPr lang="en-US" b="1" dirty="0"/>
              <a:t>Choose a specific layer</a:t>
            </a:r>
            <a:r>
              <a:rPr lang="en-US" dirty="0"/>
              <a:t> — early layers detect edges, later layers detect objects.</a:t>
            </a:r>
          </a:p>
          <a:p>
            <a:r>
              <a:rPr lang="en-US" b="1" dirty="0"/>
              <a:t>Compute the gradient</a:t>
            </a:r>
            <a:r>
              <a:rPr lang="en-US" dirty="0"/>
              <a:t> of the activations in that layer with respect to the input image.</a:t>
            </a:r>
          </a:p>
          <a:p>
            <a:r>
              <a:rPr lang="en-US" b="1" dirty="0"/>
              <a:t>Adjust the pixels</a:t>
            </a:r>
            <a:r>
              <a:rPr lang="en-US" dirty="0"/>
              <a:t> of the image slightly to </a:t>
            </a:r>
            <a:r>
              <a:rPr lang="en-US" b="1" dirty="0"/>
              <a:t>increase those activations</a:t>
            </a:r>
            <a:r>
              <a:rPr lang="en-US" dirty="0"/>
              <a:t> (gradient ascent).</a:t>
            </a:r>
          </a:p>
          <a:p>
            <a:r>
              <a:rPr lang="en-US" dirty="0"/>
              <a:t>Repeat the process — the image gradually becomes filled with </a:t>
            </a:r>
            <a:r>
              <a:rPr lang="en-US" b="1" dirty="0"/>
              <a:t>hallucinated features</a:t>
            </a:r>
            <a:r>
              <a:rPr lang="en-US" dirty="0"/>
              <a:t> that the network “thinks” it sees.</a:t>
            </a:r>
          </a:p>
        </p:txBody>
      </p:sp>
    </p:spTree>
    <p:extLst>
      <p:ext uri="{BB962C8B-B14F-4D97-AF65-F5344CB8AC3E}">
        <p14:creationId xmlns:p14="http://schemas.microsoft.com/office/powerpoint/2010/main" val="10490033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Dream</a:t>
            </a:r>
            <a:endParaRPr lang="en-IN" dirty="0"/>
          </a:p>
        </p:txBody>
      </p:sp>
      <p:sp>
        <p:nvSpPr>
          <p:cNvPr id="3" name="Content Placeholder 2"/>
          <p:cNvSpPr>
            <a:spLocks noGrp="1"/>
          </p:cNvSpPr>
          <p:nvPr>
            <p:ph idx="1"/>
          </p:nvPr>
        </p:nvSpPr>
        <p:spPr/>
        <p:txBody>
          <a:bodyPr/>
          <a:lstStyle/>
          <a:p>
            <a:endParaRPr lang="en-IN"/>
          </a:p>
        </p:txBody>
      </p:sp>
      <p:pic>
        <p:nvPicPr>
          <p:cNvPr id="36866" name="Picture 2" descr="Can Google's Deep Dream become an art machine? | Art | The Guardi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0080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65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Dream</a:t>
            </a:r>
            <a:endParaRPr lang="en-IN" dirty="0"/>
          </a:p>
        </p:txBody>
      </p:sp>
      <p:sp>
        <p:nvSpPr>
          <p:cNvPr id="3" name="Content Placeholder 2"/>
          <p:cNvSpPr>
            <a:spLocks noGrp="1"/>
          </p:cNvSpPr>
          <p:nvPr>
            <p:ph idx="1"/>
          </p:nvPr>
        </p:nvSpPr>
        <p:spPr/>
        <p:txBody>
          <a:bodyPr/>
          <a:lstStyle/>
          <a:p>
            <a:endParaRPr lang="en-IN"/>
          </a:p>
        </p:txBody>
      </p:sp>
      <p:pic>
        <p:nvPicPr>
          <p:cNvPr id="37890" name="Picture 2" descr="Deep Dreams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412776"/>
            <a:ext cx="6454645" cy="531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Dream</a:t>
            </a:r>
            <a:endParaRPr lang="en-IN" dirty="0"/>
          </a:p>
        </p:txBody>
      </p:sp>
      <p:sp>
        <p:nvSpPr>
          <p:cNvPr id="3" name="Content Placeholder 2"/>
          <p:cNvSpPr>
            <a:spLocks noGrp="1"/>
          </p:cNvSpPr>
          <p:nvPr>
            <p:ph idx="1"/>
          </p:nvPr>
        </p:nvSpPr>
        <p:spPr/>
        <p:txBody>
          <a:bodyPr/>
          <a:lstStyle/>
          <a:p>
            <a:endParaRPr lang="en-IN"/>
          </a:p>
        </p:txBody>
      </p:sp>
      <p:pic>
        <p:nvPicPr>
          <p:cNvPr id="38914" name="Picture 2" descr="How Google Deep Dream Works | HowStuff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6237613" cy="466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68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274638"/>
            <a:ext cx="8229600" cy="1143000"/>
          </a:xfrm>
        </p:spPr>
        <p:txBody>
          <a:bodyPr/>
          <a:lstStyle/>
          <a:p>
            <a:r>
              <a:rPr lang="en-IN" dirty="0" smtClean="0"/>
              <a:t>Convolution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790041204"/>
              </p:ext>
            </p:extLst>
          </p:nvPr>
        </p:nvGraphicFramePr>
        <p:xfrm>
          <a:off x="1619672" y="1556792"/>
          <a:ext cx="6096000" cy="37084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55563342"/>
              </p:ext>
            </p:extLst>
          </p:nvPr>
        </p:nvGraphicFramePr>
        <p:xfrm>
          <a:off x="4692352" y="2491388"/>
          <a:ext cx="1103784" cy="370840"/>
        </p:xfrm>
        <a:graphic>
          <a:graphicData uri="http://schemas.openxmlformats.org/drawingml/2006/table">
            <a:tbl>
              <a:tblPr firstRow="1" bandRow="1">
                <a:tableStyleId>{5940675A-B579-460E-94D1-54222C63F5DA}</a:tableStyleId>
              </a:tblPr>
              <a:tblGrid>
                <a:gridCol w="551892"/>
                <a:gridCol w="551892"/>
              </a:tblGrid>
              <a:tr h="370840">
                <a:tc>
                  <a:txBody>
                    <a:bodyPr/>
                    <a:lstStyle/>
                    <a:p>
                      <a:r>
                        <a:rPr lang="en-IN" dirty="0" smtClean="0"/>
                        <a:t>-1</a:t>
                      </a:r>
                      <a:endParaRPr lang="en-IN" dirty="0"/>
                    </a:p>
                  </a:txBody>
                  <a:tcPr/>
                </a:tc>
                <a:tc>
                  <a:txBody>
                    <a:bodyPr/>
                    <a:lstStyle/>
                    <a:p>
                      <a:r>
                        <a:rPr lang="en-IN" dirty="0" smtClean="0"/>
                        <a:t>+1</a:t>
                      </a:r>
                      <a:endParaRPr lang="en-IN" dirty="0"/>
                    </a:p>
                  </a:txBody>
                  <a:tcPr/>
                </a:tc>
              </a:tr>
            </a:tbl>
          </a:graphicData>
        </a:graphic>
      </p:graphicFrame>
      <p:sp>
        <p:nvSpPr>
          <p:cNvPr id="6" name="TextBox 5"/>
          <p:cNvSpPr txBox="1"/>
          <p:nvPr/>
        </p:nvSpPr>
        <p:spPr>
          <a:xfrm>
            <a:off x="251520" y="1556792"/>
            <a:ext cx="1080120" cy="369332"/>
          </a:xfrm>
          <a:prstGeom prst="rect">
            <a:avLst/>
          </a:prstGeom>
          <a:noFill/>
        </p:spPr>
        <p:txBody>
          <a:bodyPr wrap="square" rtlCol="0">
            <a:spAutoFit/>
          </a:bodyPr>
          <a:lstStyle/>
          <a:p>
            <a:r>
              <a:rPr lang="en-IN" dirty="0" smtClean="0"/>
              <a:t>Image:</a:t>
            </a:r>
            <a:endParaRPr lang="en-IN" dirty="0"/>
          </a:p>
        </p:txBody>
      </p:sp>
      <p:sp>
        <p:nvSpPr>
          <p:cNvPr id="7" name="TextBox 6"/>
          <p:cNvSpPr txBox="1"/>
          <p:nvPr/>
        </p:nvSpPr>
        <p:spPr>
          <a:xfrm>
            <a:off x="287524" y="2492896"/>
            <a:ext cx="1008112" cy="369332"/>
          </a:xfrm>
          <a:prstGeom prst="rect">
            <a:avLst/>
          </a:prstGeom>
          <a:noFill/>
        </p:spPr>
        <p:txBody>
          <a:bodyPr wrap="square" rtlCol="0">
            <a:spAutoFit/>
          </a:bodyPr>
          <a:lstStyle/>
          <a:p>
            <a:r>
              <a:rPr lang="en-IN" dirty="0" smtClean="0"/>
              <a:t>Filter:</a:t>
            </a:r>
            <a:endParaRPr lang="en-IN" dirty="0"/>
          </a:p>
        </p:txBody>
      </p:sp>
      <p:sp>
        <p:nvSpPr>
          <p:cNvPr id="8" name="Rectangle 7"/>
          <p:cNvSpPr/>
          <p:nvPr/>
        </p:nvSpPr>
        <p:spPr>
          <a:xfrm>
            <a:off x="4644008" y="1268760"/>
            <a:ext cx="201622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flipV="1">
            <a:off x="4664063" y="220486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724128" y="2204864"/>
            <a:ext cx="936104" cy="28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309460726"/>
              </p:ext>
            </p:extLst>
          </p:nvPr>
        </p:nvGraphicFramePr>
        <p:xfrm>
          <a:off x="1619672" y="378904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endParaRPr lang="en-IN" dirty="0"/>
                    </a:p>
                  </a:txBody>
                  <a:tcPr/>
                </a:tc>
              </a:tr>
            </a:tbl>
          </a:graphicData>
        </a:graphic>
      </p:graphicFrame>
      <p:sp>
        <p:nvSpPr>
          <p:cNvPr id="14" name="TextBox 13"/>
          <p:cNvSpPr txBox="1"/>
          <p:nvPr/>
        </p:nvSpPr>
        <p:spPr>
          <a:xfrm>
            <a:off x="287524" y="3779748"/>
            <a:ext cx="1008112" cy="369332"/>
          </a:xfrm>
          <a:prstGeom prst="rect">
            <a:avLst/>
          </a:prstGeom>
          <a:noFill/>
        </p:spPr>
        <p:txBody>
          <a:bodyPr wrap="square" rtlCol="0">
            <a:spAutoFit/>
          </a:bodyPr>
          <a:lstStyle/>
          <a:p>
            <a:r>
              <a:rPr lang="en-IN" dirty="0" smtClean="0"/>
              <a:t>Output</a:t>
            </a:r>
            <a:endParaRPr lang="en-IN" dirty="0"/>
          </a:p>
        </p:txBody>
      </p:sp>
      <mc:AlternateContent xmlns:mc="http://schemas.openxmlformats.org/markup-compatibility/2006" xmlns:a14="http://schemas.microsoft.com/office/drawing/2010/main">
        <mc:Choice Requires="a14">
          <p:sp>
            <p:nvSpPr>
              <p:cNvPr id="15" name="TextBox 14"/>
              <p:cNvSpPr txBox="1"/>
              <p:nvPr/>
            </p:nvSpPr>
            <p:spPr>
              <a:xfrm>
                <a:off x="1187624" y="4941168"/>
                <a:ext cx="4896544" cy="369332"/>
              </a:xfrm>
              <a:prstGeom prst="rect">
                <a:avLst/>
              </a:prstGeom>
              <a:noFill/>
            </p:spPr>
            <p:txBody>
              <a:bodyPr wrap="square" rtlCol="0">
                <a:spAutoFit/>
              </a:bodyPr>
              <a:lstStyle/>
              <a:p>
                <a:r>
                  <a:rPr lang="en-IN" dirty="0" smtClean="0"/>
                  <a:t>Operation: </a:t>
                </a:r>
                <a14:m>
                  <m:oMath xmlns:m="http://schemas.openxmlformats.org/officeDocument/2006/math">
                    <m:d>
                      <m:dPr>
                        <m:ctrlPr>
                          <a:rPr lang="en-IN" b="0" i="1" smtClean="0">
                            <a:latin typeface="Cambria Math"/>
                          </a:rPr>
                        </m:ctrlPr>
                      </m:dPr>
                      <m:e>
                        <m:r>
                          <a:rPr lang="en-IN" b="0" i="1" smtClean="0">
                            <a:latin typeface="Cambria Math"/>
                          </a:rPr>
                          <m:t>𝑓</m:t>
                        </m:r>
                        <m:r>
                          <a:rPr lang="en-IN" b="0" i="1" smtClean="0">
                            <a:latin typeface="Cambria Math"/>
                          </a:rPr>
                          <m:t>∗</m:t>
                        </m:r>
                        <m:r>
                          <a:rPr lang="en-IN" b="0" i="1" smtClean="0">
                            <a:latin typeface="Cambria Math"/>
                          </a:rPr>
                          <m:t>𝑔</m:t>
                        </m:r>
                      </m:e>
                    </m:d>
                    <m:r>
                      <a:rPr lang="en-IN" b="0" i="1" smtClean="0">
                        <a:latin typeface="Cambria Math"/>
                      </a:rPr>
                      <m:t>%2</m:t>
                    </m:r>
                  </m:oMath>
                </a14:m>
                <a:endParaRPr lang="en-IN" dirty="0"/>
              </a:p>
            </p:txBody>
          </p:sp>
        </mc:Choice>
        <mc:Fallback xmlns="">
          <p:sp>
            <p:nvSpPr>
              <p:cNvPr id="15" name="TextBox 14"/>
              <p:cNvSpPr txBox="1">
                <a:spLocks noRot="1" noChangeAspect="1" noMove="1" noResize="1" noEditPoints="1" noAdjustHandles="1" noChangeArrowheads="1" noChangeShapeType="1" noTextEdit="1"/>
              </p:cNvSpPr>
              <p:nvPr/>
            </p:nvSpPr>
            <p:spPr>
              <a:xfrm>
                <a:off x="1187624" y="4941168"/>
                <a:ext cx="4896544" cy="369332"/>
              </a:xfrm>
              <a:prstGeom prst="rect">
                <a:avLst/>
              </a:prstGeom>
              <a:blipFill rotWithShape="1">
                <a:blip r:embed="rId2"/>
                <a:stretch>
                  <a:fillRect l="-1121"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22338694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p:txBody>
          <a:bodyPr/>
          <a:lstStyle/>
          <a:p>
            <a:r>
              <a:rPr lang="en-US" dirty="0"/>
              <a:t>At its core, </a:t>
            </a:r>
            <a:r>
              <a:rPr lang="en-US" b="1" dirty="0" err="1"/>
              <a:t>DeepArt</a:t>
            </a:r>
            <a:r>
              <a:rPr lang="en-US" dirty="0"/>
              <a:t> applies the </a:t>
            </a:r>
            <a:r>
              <a:rPr lang="en-US" b="1" dirty="0"/>
              <a:t>artistic style</a:t>
            </a:r>
            <a:r>
              <a:rPr lang="en-US" dirty="0"/>
              <a:t> of one image (say, </a:t>
            </a:r>
            <a:r>
              <a:rPr lang="en-US" i="1" dirty="0"/>
              <a:t>Van Gogh’s Starry Night</a:t>
            </a:r>
            <a:r>
              <a:rPr lang="en-US" dirty="0"/>
              <a:t>) to the </a:t>
            </a:r>
            <a:r>
              <a:rPr lang="en-US" b="1" dirty="0"/>
              <a:t>content</a:t>
            </a:r>
            <a:r>
              <a:rPr lang="en-US" dirty="0"/>
              <a:t> of another image (say, </a:t>
            </a:r>
            <a:r>
              <a:rPr lang="en-US" i="1" dirty="0"/>
              <a:t>your </a:t>
            </a:r>
            <a:r>
              <a:rPr lang="en-US" i="1" dirty="0" err="1"/>
              <a:t>selfie</a:t>
            </a:r>
            <a:r>
              <a:rPr lang="en-US" i="1" dirty="0"/>
              <a:t> or landscape photo</a:t>
            </a:r>
            <a:r>
              <a:rPr lang="en-US" dirty="0"/>
              <a:t>).</a:t>
            </a:r>
            <a:br>
              <a:rPr lang="en-US" dirty="0"/>
            </a:br>
            <a:r>
              <a:rPr lang="en-US" dirty="0"/>
              <a:t>The result looks like </a:t>
            </a:r>
            <a:r>
              <a:rPr lang="en-US" i="1" dirty="0"/>
              <a:t>your photo painted by Van Gogh</a:t>
            </a:r>
            <a:r>
              <a:rPr lang="en-US" dirty="0"/>
              <a:t>.</a:t>
            </a:r>
          </a:p>
          <a:p>
            <a:endParaRPr lang="en-IN" dirty="0"/>
          </a:p>
        </p:txBody>
      </p:sp>
    </p:spTree>
    <p:extLst>
      <p:ext uri="{BB962C8B-B14F-4D97-AF65-F5344CB8AC3E}">
        <p14:creationId xmlns:p14="http://schemas.microsoft.com/office/powerpoint/2010/main" val="14672469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26704"/>
            <a:ext cx="8624143" cy="304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8251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a:xfrm>
            <a:off x="457200" y="1600201"/>
            <a:ext cx="8229600" cy="4205064"/>
          </a:xfrm>
        </p:spPr>
        <p:style>
          <a:lnRef idx="1">
            <a:schemeClr val="accent5"/>
          </a:lnRef>
          <a:fillRef idx="3">
            <a:schemeClr val="accent5"/>
          </a:fillRef>
          <a:effectRef idx="2">
            <a:schemeClr val="accent5"/>
          </a:effectRef>
          <a:fontRef idx="minor">
            <a:schemeClr val="lt1"/>
          </a:fontRef>
        </p:style>
        <p:txBody>
          <a:bodyPr>
            <a:normAutofit fontScale="62500" lnSpcReduction="20000"/>
          </a:bodyPr>
          <a:lstStyle/>
          <a:p>
            <a:pPr marL="0" indent="0">
              <a:buNone/>
            </a:pPr>
            <a:r>
              <a:rPr lang="en-US" dirty="0"/>
              <a:t>Here’s how it works step by step:</a:t>
            </a:r>
          </a:p>
          <a:p>
            <a:r>
              <a:rPr lang="en-US" b="1" dirty="0"/>
              <a:t>Take two images:</a:t>
            </a:r>
            <a:endParaRPr lang="en-US" dirty="0"/>
          </a:p>
          <a:p>
            <a:pPr lvl="1"/>
            <a:r>
              <a:rPr lang="en-US" dirty="0"/>
              <a:t>A </a:t>
            </a:r>
            <a:r>
              <a:rPr lang="en-US" b="1" dirty="0"/>
              <a:t>content image</a:t>
            </a:r>
            <a:r>
              <a:rPr lang="en-US" dirty="0"/>
              <a:t> (e.g., your photo)</a:t>
            </a:r>
          </a:p>
          <a:p>
            <a:pPr lvl="1"/>
            <a:r>
              <a:rPr lang="en-US" dirty="0"/>
              <a:t>A </a:t>
            </a:r>
            <a:r>
              <a:rPr lang="en-US" b="1" dirty="0"/>
              <a:t>style image</a:t>
            </a:r>
            <a:r>
              <a:rPr lang="en-US" dirty="0"/>
              <a:t> (e.g., Van Gogh’s </a:t>
            </a:r>
            <a:r>
              <a:rPr lang="en-US" i="1" dirty="0"/>
              <a:t>Starry Night</a:t>
            </a:r>
            <a:r>
              <a:rPr lang="en-US" dirty="0"/>
              <a:t>)</a:t>
            </a:r>
          </a:p>
          <a:p>
            <a:r>
              <a:rPr lang="en-US" b="1" dirty="0"/>
              <a:t>Pass both through a </a:t>
            </a:r>
            <a:r>
              <a:rPr lang="en-US" b="1" dirty="0" err="1"/>
              <a:t>pretrained</a:t>
            </a:r>
            <a:r>
              <a:rPr lang="en-US" b="1" dirty="0"/>
              <a:t> CNN</a:t>
            </a:r>
            <a:r>
              <a:rPr lang="en-US" dirty="0"/>
              <a:t> (like VGG-19 trained on </a:t>
            </a:r>
            <a:r>
              <a:rPr lang="en-US" dirty="0" err="1"/>
              <a:t>ImageNet</a:t>
            </a:r>
            <a:r>
              <a:rPr lang="en-US" dirty="0"/>
              <a:t>).</a:t>
            </a:r>
          </a:p>
          <a:p>
            <a:r>
              <a:rPr lang="en-US" b="1" dirty="0"/>
              <a:t>Extract two types of features:</a:t>
            </a:r>
            <a:endParaRPr lang="en-US" dirty="0"/>
          </a:p>
          <a:p>
            <a:pPr lvl="1"/>
            <a:r>
              <a:rPr lang="en-US" b="1" dirty="0"/>
              <a:t>Content features</a:t>
            </a:r>
            <a:r>
              <a:rPr lang="en-US" dirty="0"/>
              <a:t> → what the image </a:t>
            </a:r>
            <a:r>
              <a:rPr lang="en-US" i="1" dirty="0"/>
              <a:t>shows</a:t>
            </a:r>
            <a:r>
              <a:rPr lang="en-US" dirty="0"/>
              <a:t> (shapes, structure)</a:t>
            </a:r>
          </a:p>
          <a:p>
            <a:pPr lvl="1"/>
            <a:r>
              <a:rPr lang="en-US" b="1" dirty="0"/>
              <a:t>Style features</a:t>
            </a:r>
            <a:r>
              <a:rPr lang="en-US" dirty="0"/>
              <a:t> → what the image </a:t>
            </a:r>
            <a:r>
              <a:rPr lang="en-US" i="1" dirty="0"/>
              <a:t>looks like</a:t>
            </a:r>
            <a:r>
              <a:rPr lang="en-US" dirty="0"/>
              <a:t> (colors, brush strokes, texture)</a:t>
            </a:r>
          </a:p>
          <a:p>
            <a:r>
              <a:rPr lang="en-US" b="1" dirty="0"/>
              <a:t>Start with a random image (or a copy of the content image)</a:t>
            </a:r>
            <a:r>
              <a:rPr lang="en-US" dirty="0"/>
              <a:t> and iteratively adjust it to:</a:t>
            </a:r>
          </a:p>
          <a:p>
            <a:pPr lvl="1"/>
            <a:r>
              <a:rPr lang="en-US" dirty="0"/>
              <a:t>Minimize </a:t>
            </a:r>
            <a:r>
              <a:rPr lang="en-US" b="1" dirty="0"/>
              <a:t>content loss</a:t>
            </a:r>
            <a:r>
              <a:rPr lang="en-US" dirty="0"/>
              <a:t> (difference from your photo)</a:t>
            </a:r>
          </a:p>
          <a:p>
            <a:pPr lvl="1"/>
            <a:r>
              <a:rPr lang="en-US" dirty="0"/>
              <a:t>Minimize </a:t>
            </a:r>
            <a:r>
              <a:rPr lang="en-US" b="1" dirty="0"/>
              <a:t>style loss</a:t>
            </a:r>
            <a:r>
              <a:rPr lang="en-US" dirty="0"/>
              <a:t> (difference from painting’s texture)</a:t>
            </a:r>
          </a:p>
          <a:p>
            <a:r>
              <a:rPr lang="en-US" dirty="0"/>
              <a:t>The optimization continues until the generated image </a:t>
            </a:r>
            <a:r>
              <a:rPr lang="en-US" b="1" dirty="0"/>
              <a:t>retains the content of your photo</a:t>
            </a:r>
            <a:r>
              <a:rPr lang="en-US" dirty="0"/>
              <a:t> but </a:t>
            </a:r>
            <a:r>
              <a:rPr lang="en-US" b="1" dirty="0"/>
              <a:t>adopts the style</a:t>
            </a:r>
            <a:r>
              <a:rPr lang="en-US" dirty="0"/>
              <a:t> of the painting.</a:t>
            </a:r>
          </a:p>
          <a:p>
            <a:endParaRPr lang="en-IN" dirty="0"/>
          </a:p>
        </p:txBody>
      </p:sp>
      <p:sp>
        <p:nvSpPr>
          <p:cNvPr id="4" name="TextBox 3"/>
          <p:cNvSpPr txBox="1"/>
          <p:nvPr/>
        </p:nvSpPr>
        <p:spPr>
          <a:xfrm>
            <a:off x="179512" y="6021288"/>
            <a:ext cx="8568952" cy="923330"/>
          </a:xfrm>
          <a:prstGeom prst="rect">
            <a:avLst/>
          </a:prstGeom>
          <a:noFill/>
        </p:spPr>
        <p:txBody>
          <a:bodyPr wrap="square" rtlCol="0">
            <a:spAutoFit/>
          </a:bodyPr>
          <a:lstStyle/>
          <a:p>
            <a:r>
              <a:rPr lang="en-IN" i="1" dirty="0" smtClean="0">
                <a:solidFill>
                  <a:schemeClr val="accent2">
                    <a:lumMod val="75000"/>
                  </a:schemeClr>
                </a:solidFill>
              </a:rPr>
              <a:t>Acknowledgement: </a:t>
            </a:r>
            <a:r>
              <a:rPr lang="en-US" i="1" dirty="0" err="1">
                <a:solidFill>
                  <a:schemeClr val="accent2">
                    <a:lumMod val="75000"/>
                  </a:schemeClr>
                </a:solidFill>
              </a:rPr>
              <a:t>DeepArt</a:t>
            </a:r>
            <a:r>
              <a:rPr lang="en-US" i="1" dirty="0">
                <a:solidFill>
                  <a:schemeClr val="accent2">
                    <a:lumMod val="75000"/>
                  </a:schemeClr>
                </a:solidFill>
              </a:rPr>
              <a:t> is based on a </a:t>
            </a:r>
            <a:r>
              <a:rPr lang="en-US" b="1" i="1" dirty="0">
                <a:solidFill>
                  <a:schemeClr val="accent2">
                    <a:lumMod val="75000"/>
                  </a:schemeClr>
                </a:solidFill>
              </a:rPr>
              <a:t>2015 paper</a:t>
            </a:r>
            <a:r>
              <a:rPr lang="en-US" i="1" dirty="0">
                <a:solidFill>
                  <a:schemeClr val="accent2">
                    <a:lumMod val="75000"/>
                  </a:schemeClr>
                </a:solidFill>
              </a:rPr>
              <a:t> by </a:t>
            </a:r>
            <a:r>
              <a:rPr lang="en-US" b="1" i="1" dirty="0">
                <a:solidFill>
                  <a:schemeClr val="accent2">
                    <a:lumMod val="75000"/>
                  </a:schemeClr>
                </a:solidFill>
              </a:rPr>
              <a:t>Leon A. </a:t>
            </a:r>
            <a:r>
              <a:rPr lang="en-US" b="1" i="1" dirty="0" err="1">
                <a:solidFill>
                  <a:schemeClr val="accent2">
                    <a:lumMod val="75000"/>
                  </a:schemeClr>
                </a:solidFill>
              </a:rPr>
              <a:t>Gatys</a:t>
            </a:r>
            <a:r>
              <a:rPr lang="en-US" b="1" i="1" dirty="0">
                <a:solidFill>
                  <a:schemeClr val="accent2">
                    <a:lumMod val="75000"/>
                  </a:schemeClr>
                </a:solidFill>
              </a:rPr>
              <a:t>, Alexander </a:t>
            </a:r>
            <a:r>
              <a:rPr lang="en-US" b="1" i="1" dirty="0" err="1">
                <a:solidFill>
                  <a:schemeClr val="accent2">
                    <a:lumMod val="75000"/>
                  </a:schemeClr>
                </a:solidFill>
              </a:rPr>
              <a:t>Ecker</a:t>
            </a:r>
            <a:r>
              <a:rPr lang="en-US" b="1" i="1" dirty="0">
                <a:solidFill>
                  <a:schemeClr val="accent2">
                    <a:lumMod val="75000"/>
                  </a:schemeClr>
                </a:solidFill>
              </a:rPr>
              <a:t>, and Matthias </a:t>
            </a:r>
            <a:r>
              <a:rPr lang="en-US" b="1" i="1" dirty="0" err="1">
                <a:solidFill>
                  <a:schemeClr val="accent2">
                    <a:lumMod val="75000"/>
                  </a:schemeClr>
                </a:solidFill>
              </a:rPr>
              <a:t>Bethge</a:t>
            </a:r>
            <a:r>
              <a:rPr lang="en-US" i="1" dirty="0">
                <a:solidFill>
                  <a:schemeClr val="accent2">
                    <a:lumMod val="75000"/>
                  </a:schemeClr>
                </a:solidFill>
              </a:rPr>
              <a:t> </a:t>
            </a:r>
            <a:r>
              <a:rPr lang="en-US" i="1" dirty="0" smtClean="0">
                <a:solidFill>
                  <a:schemeClr val="accent2">
                    <a:lumMod val="75000"/>
                  </a:schemeClr>
                </a:solidFill>
              </a:rPr>
              <a:t>titled “</a:t>
            </a:r>
            <a:r>
              <a:rPr lang="en-US" i="1" dirty="0">
                <a:solidFill>
                  <a:schemeClr val="accent2">
                    <a:lumMod val="75000"/>
                  </a:schemeClr>
                </a:solidFill>
              </a:rPr>
              <a:t>A Neural Algorithm of Artistic Style.”</a:t>
            </a:r>
          </a:p>
          <a:p>
            <a:endParaRPr lang="en-IN" dirty="0"/>
          </a:p>
        </p:txBody>
      </p:sp>
    </p:spTree>
    <p:extLst>
      <p:ext uri="{BB962C8B-B14F-4D97-AF65-F5344CB8AC3E}">
        <p14:creationId xmlns:p14="http://schemas.microsoft.com/office/powerpoint/2010/main" val="12599432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8892480" cy="469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4538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77" y="1700808"/>
            <a:ext cx="8960569" cy="3522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7248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649866" cy="434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745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Art</a:t>
            </a:r>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646860"/>
            <a:ext cx="8784977" cy="484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6559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Fooling Deep CNN</a:t>
            </a:r>
            <a:endParaRPr lang="en-IN" dirty="0"/>
          </a:p>
        </p:txBody>
      </p:sp>
      <p:sp>
        <p:nvSpPr>
          <p:cNvPr id="3" name="Content Placeholder 2"/>
          <p:cNvSpPr>
            <a:spLocks noGrp="1"/>
          </p:cNvSpPr>
          <p:nvPr>
            <p:ph idx="1"/>
          </p:nvPr>
        </p:nvSpPr>
        <p:spPr/>
        <p:style>
          <a:lnRef idx="1">
            <a:schemeClr val="accent5"/>
          </a:lnRef>
          <a:fillRef idx="3">
            <a:schemeClr val="accent5"/>
          </a:fillRef>
          <a:effectRef idx="2">
            <a:schemeClr val="accent5"/>
          </a:effectRef>
          <a:fontRef idx="minor">
            <a:schemeClr val="lt1"/>
          </a:fontRef>
        </p:style>
        <p:txBody>
          <a:bodyPr>
            <a:normAutofit lnSpcReduction="10000"/>
          </a:bodyPr>
          <a:lstStyle/>
          <a:p>
            <a:r>
              <a:rPr lang="en-US" b="1" dirty="0">
                <a:latin typeface="Bookman Old Style" pitchFamily="18" charset="0"/>
              </a:rPr>
              <a:t>“Fooling” deep convolutional neural networks</a:t>
            </a:r>
            <a:r>
              <a:rPr lang="en-US" dirty="0">
                <a:latin typeface="Bookman Old Style" pitchFamily="18" charset="0"/>
              </a:rPr>
              <a:t> refers to creating inputs that make a trained CNN produce </a:t>
            </a:r>
            <a:r>
              <a:rPr lang="en-US" b="1" dirty="0">
                <a:latin typeface="Bookman Old Style" pitchFamily="18" charset="0"/>
              </a:rPr>
              <a:t>wrong or surprising outputs</a:t>
            </a:r>
            <a:r>
              <a:rPr lang="en-US" dirty="0">
                <a:latin typeface="Bookman Old Style" pitchFamily="18" charset="0"/>
              </a:rPr>
              <a:t> (often with high confidence) while the inputs look unchanged or harmless to humans. These are called </a:t>
            </a:r>
            <a:r>
              <a:rPr lang="en-US" b="1" dirty="0">
                <a:latin typeface="Bookman Old Style" pitchFamily="18" charset="0"/>
              </a:rPr>
              <a:t>adversarial examples / fooling examples</a:t>
            </a:r>
            <a:r>
              <a:rPr lang="en-US" dirty="0">
                <a:latin typeface="Bookman Old Style" pitchFamily="18" charset="0"/>
              </a:rPr>
              <a:t>, and they reveal important vulnerabilities in modern vision models.</a:t>
            </a:r>
            <a:endParaRPr lang="en-IN" dirty="0">
              <a:latin typeface="Bookman Old Style" pitchFamily="18" charset="0"/>
            </a:endParaRPr>
          </a:p>
        </p:txBody>
      </p:sp>
    </p:spTree>
    <p:extLst>
      <p:ext uri="{BB962C8B-B14F-4D97-AF65-F5344CB8AC3E}">
        <p14:creationId xmlns:p14="http://schemas.microsoft.com/office/powerpoint/2010/main" val="2805042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Fooling Deep CNN: Types of Attack</a:t>
            </a:r>
            <a:endParaRPr lang="en-IN" dirty="0"/>
          </a:p>
        </p:txBody>
      </p:sp>
      <p:sp>
        <p:nvSpPr>
          <p:cNvPr id="3" name="Content Placeholder 2"/>
          <p:cNvSpPr>
            <a:spLocks noGrp="1"/>
          </p:cNvSpPr>
          <p:nvPr>
            <p:ph idx="1"/>
          </p:nvPr>
        </p:nvSpPr>
        <p:spPr/>
        <p:style>
          <a:lnRef idx="1">
            <a:schemeClr val="accent5"/>
          </a:lnRef>
          <a:fillRef idx="3">
            <a:schemeClr val="accent5"/>
          </a:fillRef>
          <a:effectRef idx="2">
            <a:schemeClr val="accent5"/>
          </a:effectRef>
          <a:fontRef idx="minor">
            <a:schemeClr val="lt1"/>
          </a:fontRef>
        </p:style>
        <p:txBody>
          <a:bodyPr>
            <a:normAutofit fontScale="70000" lnSpcReduction="20000"/>
          </a:bodyPr>
          <a:lstStyle/>
          <a:p>
            <a:r>
              <a:rPr lang="en-US" b="1" dirty="0"/>
              <a:t>Small perturbations</a:t>
            </a:r>
            <a:r>
              <a:rPr lang="en-US" dirty="0"/>
              <a:t>: tiny, often imperceptible pixel changes that cause misclassification (e.g., FGSM / iterative attacks). </a:t>
            </a:r>
            <a:endParaRPr lang="en-US" dirty="0" smtClean="0"/>
          </a:p>
          <a:p>
            <a:r>
              <a:rPr lang="en-US" b="1" dirty="0" smtClean="0"/>
              <a:t>Stronger </a:t>
            </a:r>
            <a:r>
              <a:rPr lang="en-US" b="1" dirty="0"/>
              <a:t>optimization attacks</a:t>
            </a:r>
            <a:r>
              <a:rPr lang="en-US" dirty="0"/>
              <a:t>: attacks that solve an optimization problem to find minimal perturbations (e.g., </a:t>
            </a:r>
            <a:r>
              <a:rPr lang="en-US" dirty="0" err="1"/>
              <a:t>Carlini</a:t>
            </a:r>
            <a:r>
              <a:rPr lang="en-US" dirty="0"/>
              <a:t>–Wagner attacks). These can break many naïve defenses. </a:t>
            </a:r>
            <a:endParaRPr lang="en-US" dirty="0" smtClean="0"/>
          </a:p>
          <a:p>
            <a:r>
              <a:rPr lang="en-US" b="1" dirty="0" smtClean="0"/>
              <a:t>Projected </a:t>
            </a:r>
            <a:r>
              <a:rPr lang="en-US" b="1" dirty="0"/>
              <a:t>Gradient Descent (PGD)</a:t>
            </a:r>
            <a:r>
              <a:rPr lang="en-US" dirty="0"/>
              <a:t> and iterative attacks — a widely used strong evaluation method and the basis for adversarial training. </a:t>
            </a:r>
            <a:endParaRPr lang="en-US" dirty="0" smtClean="0"/>
          </a:p>
          <a:p>
            <a:r>
              <a:rPr lang="en-US" b="1" dirty="0" smtClean="0"/>
              <a:t>Universal </a:t>
            </a:r>
            <a:r>
              <a:rPr lang="en-US" b="1" dirty="0"/>
              <a:t>perturbations / fooling images</a:t>
            </a:r>
            <a:r>
              <a:rPr lang="en-US" dirty="0"/>
              <a:t>: a single perturbation works for many inputs, or synthetic images that networks classify confidently but humans cannot recognize. </a:t>
            </a:r>
          </a:p>
          <a:p>
            <a:r>
              <a:rPr lang="en-US" b="1" dirty="0" smtClean="0"/>
              <a:t>Adversarial </a:t>
            </a:r>
            <a:r>
              <a:rPr lang="en-US" b="1" dirty="0"/>
              <a:t>patches &amp; physical attacks</a:t>
            </a:r>
            <a:r>
              <a:rPr lang="en-US" dirty="0"/>
              <a:t>: localized printed stickers or patches that, when placed in a scene, cause detectors/classifiers to fail even in real photos. </a:t>
            </a:r>
            <a:endParaRPr lang="en-IN" dirty="0"/>
          </a:p>
        </p:txBody>
      </p:sp>
    </p:spTree>
    <p:extLst>
      <p:ext uri="{BB962C8B-B14F-4D97-AF65-F5344CB8AC3E}">
        <p14:creationId xmlns:p14="http://schemas.microsoft.com/office/powerpoint/2010/main" val="20316561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Fooling Deep CNN: Intuition </a:t>
            </a:r>
            <a:endParaRPr lang="en-IN" dirty="0"/>
          </a:p>
        </p:txBody>
      </p:sp>
      <p:sp>
        <p:nvSpPr>
          <p:cNvPr id="3" name="Content Placeholder 2"/>
          <p:cNvSpPr>
            <a:spLocks noGrp="1"/>
          </p:cNvSpPr>
          <p:nvPr>
            <p:ph idx="1"/>
          </p:nvPr>
        </p:nvSpPr>
        <p:spPr/>
        <p:style>
          <a:lnRef idx="1">
            <a:schemeClr val="accent5"/>
          </a:lnRef>
          <a:fillRef idx="3">
            <a:schemeClr val="accent5"/>
          </a:fillRef>
          <a:effectRef idx="2">
            <a:schemeClr val="accent5"/>
          </a:effectRef>
          <a:fontRef idx="minor">
            <a:schemeClr val="lt1"/>
          </a:fontRef>
        </p:style>
        <p:txBody>
          <a:bodyPr>
            <a:normAutofit lnSpcReduction="10000"/>
          </a:bodyPr>
          <a:lstStyle/>
          <a:p>
            <a:r>
              <a:rPr lang="en-US" dirty="0">
                <a:latin typeface="Bookman Old Style" pitchFamily="18" charset="0"/>
              </a:rPr>
              <a:t>High-dimensional inputs + complex decision boundaries make tiny changes cross class boundaries.</a:t>
            </a:r>
          </a:p>
          <a:p>
            <a:r>
              <a:rPr lang="en-US" dirty="0">
                <a:latin typeface="Bookman Old Style" pitchFamily="18" charset="0"/>
              </a:rPr>
              <a:t>Many models behave like (locally) linear functions in high-dimensional pixel space; linearity explains why small coordinated changes add up. (</a:t>
            </a:r>
            <a:r>
              <a:rPr lang="en-US" dirty="0" err="1">
                <a:latin typeface="Bookman Old Style" pitchFamily="18" charset="0"/>
              </a:rPr>
              <a:t>Goodfellow’s</a:t>
            </a:r>
            <a:r>
              <a:rPr lang="en-US" dirty="0">
                <a:latin typeface="Bookman Old Style" pitchFamily="18" charset="0"/>
              </a:rPr>
              <a:t> FGSM paper gives this intuition.)</a:t>
            </a:r>
          </a:p>
          <a:p>
            <a:endParaRPr lang="en-IN" dirty="0"/>
          </a:p>
        </p:txBody>
      </p:sp>
    </p:spTree>
    <p:extLst>
      <p:ext uri="{BB962C8B-B14F-4D97-AF65-F5344CB8AC3E}">
        <p14:creationId xmlns:p14="http://schemas.microsoft.com/office/powerpoint/2010/main" val="2538034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274638"/>
            <a:ext cx="8229600" cy="1143000"/>
          </a:xfrm>
        </p:spPr>
        <p:txBody>
          <a:bodyPr/>
          <a:lstStyle/>
          <a:p>
            <a:r>
              <a:rPr lang="en-IN" dirty="0" smtClean="0"/>
              <a:t>Convolution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873949433"/>
              </p:ext>
            </p:extLst>
          </p:nvPr>
        </p:nvGraphicFramePr>
        <p:xfrm>
          <a:off x="1619672" y="1556792"/>
          <a:ext cx="6096000" cy="37084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84413872"/>
              </p:ext>
            </p:extLst>
          </p:nvPr>
        </p:nvGraphicFramePr>
        <p:xfrm>
          <a:off x="4692352" y="2491388"/>
          <a:ext cx="1103784" cy="370840"/>
        </p:xfrm>
        <a:graphic>
          <a:graphicData uri="http://schemas.openxmlformats.org/drawingml/2006/table">
            <a:tbl>
              <a:tblPr firstRow="1" bandRow="1">
                <a:tableStyleId>{5940675A-B579-460E-94D1-54222C63F5DA}</a:tableStyleId>
              </a:tblPr>
              <a:tblGrid>
                <a:gridCol w="551892"/>
                <a:gridCol w="551892"/>
              </a:tblGrid>
              <a:tr h="370840">
                <a:tc>
                  <a:txBody>
                    <a:bodyPr/>
                    <a:lstStyle/>
                    <a:p>
                      <a:r>
                        <a:rPr lang="en-IN" dirty="0" smtClean="0"/>
                        <a:t>-1</a:t>
                      </a:r>
                      <a:endParaRPr lang="en-IN" dirty="0"/>
                    </a:p>
                  </a:txBody>
                  <a:tcPr/>
                </a:tc>
                <a:tc>
                  <a:txBody>
                    <a:bodyPr/>
                    <a:lstStyle/>
                    <a:p>
                      <a:r>
                        <a:rPr lang="en-IN" dirty="0" smtClean="0"/>
                        <a:t>+1</a:t>
                      </a:r>
                      <a:endParaRPr lang="en-IN" dirty="0"/>
                    </a:p>
                  </a:txBody>
                  <a:tcPr/>
                </a:tc>
              </a:tr>
            </a:tbl>
          </a:graphicData>
        </a:graphic>
      </p:graphicFrame>
      <p:sp>
        <p:nvSpPr>
          <p:cNvPr id="6" name="TextBox 5"/>
          <p:cNvSpPr txBox="1"/>
          <p:nvPr/>
        </p:nvSpPr>
        <p:spPr>
          <a:xfrm>
            <a:off x="251520" y="1556792"/>
            <a:ext cx="1080120" cy="369332"/>
          </a:xfrm>
          <a:prstGeom prst="rect">
            <a:avLst/>
          </a:prstGeom>
          <a:noFill/>
        </p:spPr>
        <p:txBody>
          <a:bodyPr wrap="square" rtlCol="0">
            <a:spAutoFit/>
          </a:bodyPr>
          <a:lstStyle/>
          <a:p>
            <a:r>
              <a:rPr lang="en-IN" dirty="0" smtClean="0"/>
              <a:t>Image:</a:t>
            </a:r>
            <a:endParaRPr lang="en-IN" dirty="0"/>
          </a:p>
        </p:txBody>
      </p:sp>
      <p:sp>
        <p:nvSpPr>
          <p:cNvPr id="7" name="TextBox 6"/>
          <p:cNvSpPr txBox="1"/>
          <p:nvPr/>
        </p:nvSpPr>
        <p:spPr>
          <a:xfrm>
            <a:off x="287524" y="2492896"/>
            <a:ext cx="1008112" cy="369332"/>
          </a:xfrm>
          <a:prstGeom prst="rect">
            <a:avLst/>
          </a:prstGeom>
          <a:noFill/>
        </p:spPr>
        <p:txBody>
          <a:bodyPr wrap="square" rtlCol="0">
            <a:spAutoFit/>
          </a:bodyPr>
          <a:lstStyle/>
          <a:p>
            <a:r>
              <a:rPr lang="en-IN" dirty="0" smtClean="0"/>
              <a:t>Filter:</a:t>
            </a:r>
            <a:endParaRPr lang="en-IN" dirty="0"/>
          </a:p>
        </p:txBody>
      </p:sp>
      <p:sp>
        <p:nvSpPr>
          <p:cNvPr id="8" name="Rectangle 7"/>
          <p:cNvSpPr/>
          <p:nvPr/>
        </p:nvSpPr>
        <p:spPr>
          <a:xfrm>
            <a:off x="4644008" y="1268760"/>
            <a:ext cx="201622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flipV="1">
            <a:off x="4664063" y="220486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724128" y="2204864"/>
            <a:ext cx="936104" cy="28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225124692"/>
              </p:ext>
            </p:extLst>
          </p:nvPr>
        </p:nvGraphicFramePr>
        <p:xfrm>
          <a:off x="1619672" y="378904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endParaRPr lang="en-IN" dirty="0"/>
                    </a:p>
                  </a:txBody>
                  <a:tcPr/>
                </a:tc>
              </a:tr>
            </a:tbl>
          </a:graphicData>
        </a:graphic>
      </p:graphicFrame>
      <p:sp>
        <p:nvSpPr>
          <p:cNvPr id="14" name="TextBox 13"/>
          <p:cNvSpPr txBox="1"/>
          <p:nvPr/>
        </p:nvSpPr>
        <p:spPr>
          <a:xfrm>
            <a:off x="287524" y="3779748"/>
            <a:ext cx="1008112" cy="369332"/>
          </a:xfrm>
          <a:prstGeom prst="rect">
            <a:avLst/>
          </a:prstGeom>
          <a:noFill/>
        </p:spPr>
        <p:txBody>
          <a:bodyPr wrap="square" rtlCol="0">
            <a:spAutoFit/>
          </a:bodyPr>
          <a:lstStyle/>
          <a:p>
            <a:r>
              <a:rPr lang="en-IN" dirty="0" smtClean="0"/>
              <a:t>Output</a:t>
            </a:r>
            <a:endParaRPr lang="en-IN" dirty="0"/>
          </a:p>
        </p:txBody>
      </p:sp>
      <mc:AlternateContent xmlns:mc="http://schemas.openxmlformats.org/markup-compatibility/2006" xmlns:a14="http://schemas.microsoft.com/office/drawing/2010/main">
        <mc:Choice Requires="a14">
          <p:sp>
            <p:nvSpPr>
              <p:cNvPr id="15" name="TextBox 14"/>
              <p:cNvSpPr txBox="1"/>
              <p:nvPr/>
            </p:nvSpPr>
            <p:spPr>
              <a:xfrm>
                <a:off x="1187624" y="4941168"/>
                <a:ext cx="4896544" cy="369332"/>
              </a:xfrm>
              <a:prstGeom prst="rect">
                <a:avLst/>
              </a:prstGeom>
              <a:noFill/>
            </p:spPr>
            <p:txBody>
              <a:bodyPr wrap="square" rtlCol="0">
                <a:spAutoFit/>
              </a:bodyPr>
              <a:lstStyle/>
              <a:p>
                <a:r>
                  <a:rPr lang="en-IN" dirty="0" smtClean="0"/>
                  <a:t>Operation: </a:t>
                </a:r>
                <a14:m>
                  <m:oMath xmlns:m="http://schemas.openxmlformats.org/officeDocument/2006/math">
                    <m:d>
                      <m:dPr>
                        <m:ctrlPr>
                          <a:rPr lang="en-IN" b="0" i="1" smtClean="0">
                            <a:latin typeface="Cambria Math"/>
                          </a:rPr>
                        </m:ctrlPr>
                      </m:dPr>
                      <m:e>
                        <m:r>
                          <a:rPr lang="en-IN" b="0" i="1" smtClean="0">
                            <a:latin typeface="Cambria Math"/>
                          </a:rPr>
                          <m:t>𝑓</m:t>
                        </m:r>
                        <m:r>
                          <a:rPr lang="en-IN" b="0" i="1" smtClean="0">
                            <a:latin typeface="Cambria Math"/>
                          </a:rPr>
                          <m:t>∗</m:t>
                        </m:r>
                        <m:r>
                          <a:rPr lang="en-IN" b="0" i="1" smtClean="0">
                            <a:latin typeface="Cambria Math"/>
                          </a:rPr>
                          <m:t>𝑔</m:t>
                        </m:r>
                      </m:e>
                    </m:d>
                    <m:r>
                      <a:rPr lang="en-IN" b="0" i="1" smtClean="0">
                        <a:latin typeface="Cambria Math"/>
                      </a:rPr>
                      <m:t>%2</m:t>
                    </m:r>
                  </m:oMath>
                </a14:m>
                <a:endParaRPr lang="en-IN" dirty="0"/>
              </a:p>
            </p:txBody>
          </p:sp>
        </mc:Choice>
        <mc:Fallback xmlns="">
          <p:sp>
            <p:nvSpPr>
              <p:cNvPr id="15" name="TextBox 14"/>
              <p:cNvSpPr txBox="1">
                <a:spLocks noRot="1" noChangeAspect="1" noMove="1" noResize="1" noEditPoints="1" noAdjustHandles="1" noChangeArrowheads="1" noChangeShapeType="1" noTextEdit="1"/>
              </p:cNvSpPr>
              <p:nvPr/>
            </p:nvSpPr>
            <p:spPr>
              <a:xfrm>
                <a:off x="1187624" y="4941168"/>
                <a:ext cx="4896544" cy="369332"/>
              </a:xfrm>
              <a:prstGeom prst="rect">
                <a:avLst/>
              </a:prstGeom>
              <a:blipFill rotWithShape="1">
                <a:blip r:embed="rId2"/>
                <a:stretch>
                  <a:fillRect l="-1121"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26892902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Defenses</a:t>
            </a:r>
            <a:r>
              <a:rPr lang="en-IN" dirty="0"/>
              <a:t> — status and challenges</a:t>
            </a:r>
          </a:p>
        </p:txBody>
      </p:sp>
      <p:sp>
        <p:nvSpPr>
          <p:cNvPr id="3" name="Content Placeholder 2"/>
          <p:cNvSpPr>
            <a:spLocks noGrp="1"/>
          </p:cNvSpPr>
          <p:nvPr>
            <p:ph idx="1"/>
          </p:nvPr>
        </p:nvSpPr>
        <p:spPr>
          <a:xfrm>
            <a:off x="457200" y="1600200"/>
            <a:ext cx="8229600" cy="4997152"/>
          </a:xfrm>
        </p:spPr>
        <p:style>
          <a:lnRef idx="1">
            <a:schemeClr val="accent5"/>
          </a:lnRef>
          <a:fillRef idx="3">
            <a:schemeClr val="accent5"/>
          </a:fillRef>
          <a:effectRef idx="2">
            <a:schemeClr val="accent5"/>
          </a:effectRef>
          <a:fontRef idx="minor">
            <a:schemeClr val="lt1"/>
          </a:fontRef>
        </p:style>
        <p:txBody>
          <a:bodyPr>
            <a:normAutofit fontScale="62500" lnSpcReduction="20000"/>
          </a:bodyPr>
          <a:lstStyle/>
          <a:p>
            <a:r>
              <a:rPr lang="en-US" b="1" dirty="0">
                <a:latin typeface="Bookman Old Style" pitchFamily="18" charset="0"/>
              </a:rPr>
              <a:t>Adversarial training</a:t>
            </a:r>
            <a:r>
              <a:rPr lang="en-US" dirty="0">
                <a:latin typeface="Bookman Old Style" pitchFamily="18" charset="0"/>
              </a:rPr>
              <a:t> (train on strong adversarial examples, e.g., PGD-trained models) is currently one of the most effective empirical defenses. It trades off some clean accuracy and is expensive to train. </a:t>
            </a:r>
          </a:p>
          <a:p>
            <a:r>
              <a:rPr lang="en-US" b="1" dirty="0">
                <a:latin typeface="Bookman Old Style" pitchFamily="18" charset="0"/>
              </a:rPr>
              <a:t>Input transformations / preprocessing</a:t>
            </a:r>
            <a:r>
              <a:rPr lang="en-US" dirty="0">
                <a:latin typeface="Bookman Old Style" pitchFamily="18" charset="0"/>
              </a:rPr>
              <a:t> (JPEG compression, bit-depth reduction, </a:t>
            </a:r>
            <a:r>
              <a:rPr lang="en-US" dirty="0" err="1">
                <a:latin typeface="Bookman Old Style" pitchFamily="18" charset="0"/>
              </a:rPr>
              <a:t>denoising</a:t>
            </a:r>
            <a:r>
              <a:rPr lang="en-US" dirty="0">
                <a:latin typeface="Bookman Old Style" pitchFamily="18" charset="0"/>
              </a:rPr>
              <a:t>) sometimes help but are often </a:t>
            </a:r>
            <a:r>
              <a:rPr lang="en-US" dirty="0" err="1">
                <a:latin typeface="Bookman Old Style" pitchFamily="18" charset="0"/>
              </a:rPr>
              <a:t>circumventable</a:t>
            </a:r>
            <a:r>
              <a:rPr lang="en-US" dirty="0">
                <a:latin typeface="Bookman Old Style" pitchFamily="18" charset="0"/>
              </a:rPr>
              <a:t>. </a:t>
            </a:r>
          </a:p>
          <a:p>
            <a:r>
              <a:rPr lang="en-US" b="1" dirty="0">
                <a:latin typeface="Bookman Old Style" pitchFamily="18" charset="0"/>
              </a:rPr>
              <a:t>Provable / certified defenses</a:t>
            </a:r>
            <a:r>
              <a:rPr lang="en-US" dirty="0">
                <a:latin typeface="Bookman Old Style" pitchFamily="18" charset="0"/>
              </a:rPr>
              <a:t> (e.g., randomized smoothing, verification methods) provide guarantees under specific threat models but often restrict model capacity or apply only to small perturbation radii. Recent surveys summarize progress and limits. </a:t>
            </a:r>
          </a:p>
          <a:p>
            <a:r>
              <a:rPr lang="en-US" b="1" dirty="0">
                <a:latin typeface="Bookman Old Style" pitchFamily="18" charset="0"/>
              </a:rPr>
              <a:t>Evaluation is hard</a:t>
            </a:r>
            <a:r>
              <a:rPr lang="en-US" dirty="0">
                <a:latin typeface="Bookman Old Style" pitchFamily="18" charset="0"/>
              </a:rPr>
              <a:t>: many proposed defenses were later broken by stronger attacks — robust evaluation requires testing against state-of-the-art attacks (white-box), adaptive attackers, and multiple norms/metrics. </a:t>
            </a:r>
            <a:r>
              <a:rPr lang="en-US" dirty="0" err="1">
                <a:latin typeface="Bookman Old Style" pitchFamily="18" charset="0"/>
              </a:rPr>
              <a:t>Carlini</a:t>
            </a:r>
            <a:r>
              <a:rPr lang="en-US" dirty="0">
                <a:latin typeface="Bookman Old Style" pitchFamily="18" charset="0"/>
              </a:rPr>
              <a:t> &amp; Wagner’s work is a classic demonstration that evaluations must be strong and adaptive. </a:t>
            </a:r>
          </a:p>
          <a:p>
            <a:endParaRPr lang="en-IN" dirty="0"/>
          </a:p>
        </p:txBody>
      </p:sp>
    </p:spTree>
    <p:extLst>
      <p:ext uri="{BB962C8B-B14F-4D97-AF65-F5344CB8AC3E}">
        <p14:creationId xmlns:p14="http://schemas.microsoft.com/office/powerpoint/2010/main" val="4288081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Fooling Deep CNN</a:t>
            </a:r>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8651899" cy="346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673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Fooling Deep CNN</a:t>
            </a:r>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559949"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290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Fooling Deep CNN</a:t>
            </a:r>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412776"/>
            <a:ext cx="8640960" cy="465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6897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Fooling Deep CNN</a:t>
            </a:r>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8827219" cy="444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074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274638"/>
            <a:ext cx="8229600" cy="1143000"/>
          </a:xfrm>
        </p:spPr>
        <p:txBody>
          <a:bodyPr/>
          <a:lstStyle/>
          <a:p>
            <a:r>
              <a:rPr lang="en-IN" dirty="0" smtClean="0"/>
              <a:t>Convolution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670516433"/>
              </p:ext>
            </p:extLst>
          </p:nvPr>
        </p:nvGraphicFramePr>
        <p:xfrm>
          <a:off x="1619672" y="1556792"/>
          <a:ext cx="6096000" cy="37084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90124233"/>
              </p:ext>
            </p:extLst>
          </p:nvPr>
        </p:nvGraphicFramePr>
        <p:xfrm>
          <a:off x="5700464" y="2491388"/>
          <a:ext cx="1103784" cy="370840"/>
        </p:xfrm>
        <a:graphic>
          <a:graphicData uri="http://schemas.openxmlformats.org/drawingml/2006/table">
            <a:tbl>
              <a:tblPr firstRow="1" bandRow="1">
                <a:tableStyleId>{5940675A-B579-460E-94D1-54222C63F5DA}</a:tableStyleId>
              </a:tblPr>
              <a:tblGrid>
                <a:gridCol w="551892"/>
                <a:gridCol w="551892"/>
              </a:tblGrid>
              <a:tr h="370840">
                <a:tc>
                  <a:txBody>
                    <a:bodyPr/>
                    <a:lstStyle/>
                    <a:p>
                      <a:r>
                        <a:rPr lang="en-IN" dirty="0" smtClean="0"/>
                        <a:t>-1</a:t>
                      </a:r>
                      <a:endParaRPr lang="en-IN" dirty="0"/>
                    </a:p>
                  </a:txBody>
                  <a:tcPr/>
                </a:tc>
                <a:tc>
                  <a:txBody>
                    <a:bodyPr/>
                    <a:lstStyle/>
                    <a:p>
                      <a:r>
                        <a:rPr lang="en-IN" dirty="0" smtClean="0"/>
                        <a:t>+1</a:t>
                      </a:r>
                      <a:endParaRPr lang="en-IN" dirty="0"/>
                    </a:p>
                  </a:txBody>
                  <a:tcPr/>
                </a:tc>
              </a:tr>
            </a:tbl>
          </a:graphicData>
        </a:graphic>
      </p:graphicFrame>
      <p:sp>
        <p:nvSpPr>
          <p:cNvPr id="6" name="TextBox 5"/>
          <p:cNvSpPr txBox="1"/>
          <p:nvPr/>
        </p:nvSpPr>
        <p:spPr>
          <a:xfrm>
            <a:off x="251520" y="1556792"/>
            <a:ext cx="1080120" cy="369332"/>
          </a:xfrm>
          <a:prstGeom prst="rect">
            <a:avLst/>
          </a:prstGeom>
          <a:noFill/>
        </p:spPr>
        <p:txBody>
          <a:bodyPr wrap="square" rtlCol="0">
            <a:spAutoFit/>
          </a:bodyPr>
          <a:lstStyle/>
          <a:p>
            <a:r>
              <a:rPr lang="en-IN" dirty="0" smtClean="0"/>
              <a:t>Image:</a:t>
            </a:r>
            <a:endParaRPr lang="en-IN" dirty="0"/>
          </a:p>
        </p:txBody>
      </p:sp>
      <p:sp>
        <p:nvSpPr>
          <p:cNvPr id="7" name="TextBox 6"/>
          <p:cNvSpPr txBox="1"/>
          <p:nvPr/>
        </p:nvSpPr>
        <p:spPr>
          <a:xfrm>
            <a:off x="287524" y="2492896"/>
            <a:ext cx="1008112" cy="369332"/>
          </a:xfrm>
          <a:prstGeom prst="rect">
            <a:avLst/>
          </a:prstGeom>
          <a:noFill/>
        </p:spPr>
        <p:txBody>
          <a:bodyPr wrap="square" rtlCol="0">
            <a:spAutoFit/>
          </a:bodyPr>
          <a:lstStyle/>
          <a:p>
            <a:r>
              <a:rPr lang="en-IN" dirty="0" smtClean="0"/>
              <a:t>Filter:</a:t>
            </a:r>
            <a:endParaRPr lang="en-IN" dirty="0"/>
          </a:p>
        </p:txBody>
      </p:sp>
      <p:sp>
        <p:nvSpPr>
          <p:cNvPr id="8" name="Rectangle 7"/>
          <p:cNvSpPr/>
          <p:nvPr/>
        </p:nvSpPr>
        <p:spPr>
          <a:xfrm>
            <a:off x="5652120" y="1268760"/>
            <a:ext cx="201622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flipV="1">
            <a:off x="5724128" y="220486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737823" y="2204864"/>
            <a:ext cx="936104" cy="28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586470498"/>
              </p:ext>
            </p:extLst>
          </p:nvPr>
        </p:nvGraphicFramePr>
        <p:xfrm>
          <a:off x="1619672" y="378904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r>
                        <a:rPr lang="en-IN" dirty="0" smtClean="0"/>
                        <a:t>1</a:t>
                      </a:r>
                      <a:endParaRPr lang="en-IN" dirty="0"/>
                    </a:p>
                  </a:txBody>
                  <a:tcPr/>
                </a:tc>
              </a:tr>
            </a:tbl>
          </a:graphicData>
        </a:graphic>
      </p:graphicFrame>
      <p:sp>
        <p:nvSpPr>
          <p:cNvPr id="14" name="TextBox 13"/>
          <p:cNvSpPr txBox="1"/>
          <p:nvPr/>
        </p:nvSpPr>
        <p:spPr>
          <a:xfrm>
            <a:off x="287524" y="3779748"/>
            <a:ext cx="1008112" cy="369332"/>
          </a:xfrm>
          <a:prstGeom prst="rect">
            <a:avLst/>
          </a:prstGeom>
          <a:noFill/>
        </p:spPr>
        <p:txBody>
          <a:bodyPr wrap="square" rtlCol="0">
            <a:spAutoFit/>
          </a:bodyPr>
          <a:lstStyle/>
          <a:p>
            <a:r>
              <a:rPr lang="en-IN" dirty="0" smtClean="0"/>
              <a:t>Output</a:t>
            </a:r>
            <a:endParaRPr lang="en-IN" dirty="0"/>
          </a:p>
        </p:txBody>
      </p:sp>
      <mc:AlternateContent xmlns:mc="http://schemas.openxmlformats.org/markup-compatibility/2006" xmlns:a14="http://schemas.microsoft.com/office/drawing/2010/main">
        <mc:Choice Requires="a14">
          <p:sp>
            <p:nvSpPr>
              <p:cNvPr id="15" name="TextBox 14"/>
              <p:cNvSpPr txBox="1"/>
              <p:nvPr/>
            </p:nvSpPr>
            <p:spPr>
              <a:xfrm>
                <a:off x="1187624" y="4941168"/>
                <a:ext cx="4896544" cy="369332"/>
              </a:xfrm>
              <a:prstGeom prst="rect">
                <a:avLst/>
              </a:prstGeom>
              <a:noFill/>
            </p:spPr>
            <p:txBody>
              <a:bodyPr wrap="square" rtlCol="0">
                <a:spAutoFit/>
              </a:bodyPr>
              <a:lstStyle/>
              <a:p>
                <a:r>
                  <a:rPr lang="en-IN" dirty="0" smtClean="0"/>
                  <a:t>Operation: </a:t>
                </a:r>
                <a14:m>
                  <m:oMath xmlns:m="http://schemas.openxmlformats.org/officeDocument/2006/math">
                    <m:d>
                      <m:dPr>
                        <m:ctrlPr>
                          <a:rPr lang="en-IN" b="0" i="1" smtClean="0">
                            <a:latin typeface="Cambria Math"/>
                          </a:rPr>
                        </m:ctrlPr>
                      </m:dPr>
                      <m:e>
                        <m:r>
                          <a:rPr lang="en-IN" b="0" i="1" smtClean="0">
                            <a:latin typeface="Cambria Math"/>
                          </a:rPr>
                          <m:t>𝑓</m:t>
                        </m:r>
                        <m:r>
                          <a:rPr lang="en-IN" b="0" i="1" smtClean="0">
                            <a:latin typeface="Cambria Math"/>
                          </a:rPr>
                          <m:t>∗</m:t>
                        </m:r>
                        <m:r>
                          <a:rPr lang="en-IN" b="0" i="1" smtClean="0">
                            <a:latin typeface="Cambria Math"/>
                          </a:rPr>
                          <m:t>𝑔</m:t>
                        </m:r>
                      </m:e>
                    </m:d>
                    <m:r>
                      <a:rPr lang="en-IN" b="0" i="1" smtClean="0">
                        <a:latin typeface="Cambria Math"/>
                      </a:rPr>
                      <m:t>%2</m:t>
                    </m:r>
                  </m:oMath>
                </a14:m>
                <a:endParaRPr lang="en-IN" dirty="0"/>
              </a:p>
            </p:txBody>
          </p:sp>
        </mc:Choice>
        <mc:Fallback xmlns="">
          <p:sp>
            <p:nvSpPr>
              <p:cNvPr id="15" name="TextBox 14"/>
              <p:cNvSpPr txBox="1">
                <a:spLocks noRot="1" noChangeAspect="1" noMove="1" noResize="1" noEditPoints="1" noAdjustHandles="1" noChangeArrowheads="1" noChangeShapeType="1" noTextEdit="1"/>
              </p:cNvSpPr>
              <p:nvPr/>
            </p:nvSpPr>
            <p:spPr>
              <a:xfrm>
                <a:off x="1187624" y="4941168"/>
                <a:ext cx="4896544" cy="369332"/>
              </a:xfrm>
              <a:prstGeom prst="rect">
                <a:avLst/>
              </a:prstGeom>
              <a:blipFill rotWithShape="1">
                <a:blip r:embed="rId2"/>
                <a:stretch>
                  <a:fillRect l="-1121"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110853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CNN to Dimension Reduction</a:t>
            </a:r>
            <a:endParaRPr lang="en-IN" dirty="0"/>
          </a:p>
        </p:txBody>
      </p:sp>
      <p:sp>
        <p:nvSpPr>
          <p:cNvPr id="3" name="Content Placeholder 2"/>
          <p:cNvSpPr>
            <a:spLocks noGrp="1"/>
          </p:cNvSpPr>
          <p:nvPr>
            <p:ph idx="1"/>
          </p:nvPr>
        </p:nvSpPr>
        <p:spPr/>
        <p:txBody>
          <a:bodyPr/>
          <a:lstStyle/>
          <a:p>
            <a:endParaRPr lang="en-IN" dirty="0"/>
          </a:p>
        </p:txBody>
      </p:sp>
      <p:pic>
        <p:nvPicPr>
          <p:cNvPr id="5122" name="Picture 2" descr="Fig 3 | PLOS 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68760"/>
            <a:ext cx="8496944"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85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of CNN Filter</a:t>
            </a:r>
            <a:endParaRPr lang="en-IN" dirty="0"/>
          </a:p>
        </p:txBody>
      </p:sp>
      <p:sp>
        <p:nvSpPr>
          <p:cNvPr id="3" name="Content Placeholder 2"/>
          <p:cNvSpPr>
            <a:spLocks noGrp="1"/>
          </p:cNvSpPr>
          <p:nvPr>
            <p:ph idx="1"/>
          </p:nvPr>
        </p:nvSpPr>
        <p:spPr/>
        <p:txBody>
          <a:bodyPr/>
          <a:lstStyle/>
          <a:p>
            <a:endParaRPr lang="en-IN"/>
          </a:p>
        </p:txBody>
      </p:sp>
      <p:pic>
        <p:nvPicPr>
          <p:cNvPr id="1029" name="Picture 5" descr="animation cn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636912"/>
            <a:ext cx="5810250"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177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Max-Pooling, Combining Channels using 1x1 convolutions, Receptive Field  calculation | by Anil Bhatt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20888"/>
            <a:ext cx="61912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653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descr="Cross-Convolutional-Layer Pooling for Image Recog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04664"/>
            <a:ext cx="6840760" cy="509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9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Complete Architecture of CNN</a:t>
            </a:r>
            <a:endParaRPr lang="en-IN" dirty="0"/>
          </a:p>
        </p:txBody>
      </p:sp>
      <p:sp>
        <p:nvSpPr>
          <p:cNvPr id="3" name="Content Placeholder 2"/>
          <p:cNvSpPr>
            <a:spLocks noGrp="1"/>
          </p:cNvSpPr>
          <p:nvPr>
            <p:ph idx="1"/>
          </p:nvPr>
        </p:nvSpPr>
        <p:spPr/>
        <p:txBody>
          <a:bodyPr/>
          <a:lstStyle/>
          <a:p>
            <a:endParaRPr lang="en-IN" dirty="0"/>
          </a:p>
        </p:txBody>
      </p:sp>
      <p:pic>
        <p:nvPicPr>
          <p:cNvPr id="6146" name="Picture 2" descr="Short-Term Prediction of Photovoltaic Power Based on Improved CNN-LSTM and  Cascading Learning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36912"/>
            <a:ext cx="66675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872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Filters</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668339"/>
            <a:ext cx="8712968" cy="5144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010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CNN</a:t>
            </a:r>
            <a:endParaRPr lang="en-IN" dirty="0"/>
          </a:p>
        </p:txBody>
      </p:sp>
      <p:sp>
        <p:nvSpPr>
          <p:cNvPr id="3" name="Content Placeholder 2"/>
          <p:cNvSpPr>
            <a:spLocks noGrp="1"/>
          </p:cNvSpPr>
          <p:nvPr>
            <p:ph idx="1"/>
          </p:nvPr>
        </p:nvSpPr>
        <p:spPr/>
        <p:txBody>
          <a:bodyPr>
            <a:normAutofit lnSpcReduction="10000"/>
          </a:bodyPr>
          <a:lstStyle/>
          <a:p>
            <a:r>
              <a:rPr lang="en-US" dirty="0" smtClean="0"/>
              <a:t>A </a:t>
            </a:r>
            <a:r>
              <a:rPr lang="en-US" b="1" dirty="0" smtClean="0"/>
              <a:t>Convolutional Neural Network (CNN)</a:t>
            </a:r>
            <a:r>
              <a:rPr lang="en-US" dirty="0" smtClean="0"/>
              <a:t> is a special type of </a:t>
            </a:r>
            <a:r>
              <a:rPr lang="en-US" b="1" dirty="0" smtClean="0"/>
              <a:t>Deep Neural Network</a:t>
            </a:r>
            <a:r>
              <a:rPr lang="en-US" dirty="0" smtClean="0"/>
              <a:t> designed to process </a:t>
            </a:r>
            <a:r>
              <a:rPr lang="en-US" b="1" dirty="0" smtClean="0"/>
              <a:t>grid-like data</a:t>
            </a:r>
            <a:r>
              <a:rPr lang="en-US" dirty="0" smtClean="0"/>
              <a:t>, especially </a:t>
            </a:r>
            <a:r>
              <a:rPr lang="en-US" b="1" dirty="0" smtClean="0"/>
              <a:t>images</a:t>
            </a:r>
            <a:r>
              <a:rPr lang="en-US" dirty="0" smtClean="0"/>
              <a:t> (2D grids of pixels) — but also videos (3D grids) or signals (1D grids).</a:t>
            </a:r>
          </a:p>
          <a:p>
            <a:r>
              <a:rPr lang="en-US" dirty="0" smtClean="0"/>
              <a:t>It automatically learns to extract </a:t>
            </a:r>
            <a:r>
              <a:rPr lang="en-US" b="1" dirty="0" smtClean="0"/>
              <a:t>spatial features</a:t>
            </a:r>
            <a:r>
              <a:rPr lang="en-US" dirty="0" smtClean="0"/>
              <a:t> (edges, textures, shapes, and complex patterns) from input data — without manual feature engineering.</a:t>
            </a:r>
            <a:endParaRPr lang="en-IN" dirty="0"/>
          </a:p>
        </p:txBody>
      </p:sp>
    </p:spTree>
    <p:extLst>
      <p:ext uri="{BB962C8B-B14F-4D97-AF65-F5344CB8AC3E}">
        <p14:creationId xmlns:p14="http://schemas.microsoft.com/office/powerpoint/2010/main" val="9765944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Filters</a:t>
            </a:r>
            <a:endParaRPr lang="en-IN" dirty="0"/>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7985870" cy="494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120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 between input size, output size and filter size </a:t>
            </a:r>
            <a:endParaRPr lang="en-IN" dirty="0"/>
          </a:p>
        </p:txBody>
      </p:sp>
      <p:sp>
        <p:nvSpPr>
          <p:cNvPr id="3" name="Content Placeholder 2"/>
          <p:cNvSpPr>
            <a:spLocks noGrp="1"/>
          </p:cNvSpPr>
          <p:nvPr>
            <p:ph idx="1"/>
          </p:nvPr>
        </p:nvSpPr>
        <p:spPr/>
        <p:txBody>
          <a:bodyPr/>
          <a:lstStyle/>
          <a:p>
            <a:r>
              <a:rPr lang="en-US" dirty="0" smtClean="0"/>
              <a:t>So far we have not said anything about the dimensions of the </a:t>
            </a:r>
          </a:p>
          <a:p>
            <a:pPr marL="0" indent="0">
              <a:buNone/>
            </a:pPr>
            <a:r>
              <a:rPr lang="en-US" dirty="0" smtClean="0"/>
              <a:t>	- Inputs</a:t>
            </a:r>
          </a:p>
          <a:p>
            <a:pPr marL="0" indent="0">
              <a:buNone/>
            </a:pPr>
            <a:r>
              <a:rPr lang="en-US" dirty="0"/>
              <a:t>	</a:t>
            </a:r>
            <a:r>
              <a:rPr lang="en-US" dirty="0" smtClean="0"/>
              <a:t>- filters</a:t>
            </a:r>
          </a:p>
          <a:p>
            <a:pPr marL="0" indent="0">
              <a:buNone/>
            </a:pPr>
            <a:r>
              <a:rPr lang="en-US" dirty="0"/>
              <a:t>	</a:t>
            </a:r>
            <a:r>
              <a:rPr lang="en-US" dirty="0" smtClean="0"/>
              <a:t>- outputs</a:t>
            </a:r>
          </a:p>
          <a:p>
            <a:pPr marL="0" indent="0">
              <a:buNone/>
            </a:pPr>
            <a:r>
              <a:rPr lang="en-US" dirty="0"/>
              <a:t> </a:t>
            </a:r>
            <a:r>
              <a:rPr lang="en-US" dirty="0" smtClean="0"/>
              <a:t>   and the relations between them</a:t>
            </a:r>
          </a:p>
          <a:p>
            <a:r>
              <a:rPr lang="en-US" dirty="0" smtClean="0"/>
              <a:t>We will see how they are related but before that we will define a few quantities</a:t>
            </a:r>
          </a:p>
          <a:p>
            <a:pPr marL="0" indent="0">
              <a:buNone/>
            </a:pPr>
            <a:endParaRPr lang="en-IN" dirty="0"/>
          </a:p>
        </p:txBody>
      </p:sp>
    </p:spTree>
    <p:extLst>
      <p:ext uri="{BB962C8B-B14F-4D97-AF65-F5344CB8AC3E}">
        <p14:creationId xmlns:p14="http://schemas.microsoft.com/office/powerpoint/2010/main" val="497769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 between input size, output size and filter size </a:t>
            </a:r>
            <a:endParaRPr lang="en-IN" dirty="0"/>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40960"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079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compute the dimension </a:t>
                </a:r>
                <a14:m>
                  <m:oMath xmlns:m="http://schemas.openxmlformats.org/officeDocument/2006/math">
                    <m:r>
                      <a:rPr lang="en-US" i="1" dirty="0" smtClean="0">
                        <a:latin typeface="Cambria Math"/>
                      </a:rPr>
                      <m:t>(</m:t>
                    </m:r>
                    <m:sSub>
                      <m:sSubPr>
                        <m:ctrlPr>
                          <a:rPr lang="en-US" i="1" dirty="0" smtClean="0">
                            <a:latin typeface="Cambria Math"/>
                          </a:rPr>
                        </m:ctrlPr>
                      </m:sSubPr>
                      <m:e>
                        <m:r>
                          <a:rPr lang="en-US" b="0" i="1" dirty="0" smtClean="0">
                            <a:latin typeface="Cambria Math"/>
                          </a:rPr>
                          <m:t>𝑊</m:t>
                        </m:r>
                      </m:e>
                      <m:sub>
                        <m:r>
                          <a:rPr lang="en-US" b="0" i="1" dirty="0" smtClean="0">
                            <a:latin typeface="Cambria Math"/>
                          </a:rPr>
                          <m:t>2</m:t>
                        </m:r>
                      </m:sub>
                    </m:sSub>
                    <m:r>
                      <a:rPr lang="en-US" i="1" dirty="0" smtClean="0">
                        <a:latin typeface="Cambria Math"/>
                      </a:rPr>
                      <m:t>, </m:t>
                    </m:r>
                    <m:sSub>
                      <m:sSubPr>
                        <m:ctrlPr>
                          <a:rPr lang="en-US" i="1" dirty="0" smtClean="0">
                            <a:latin typeface="Cambria Math"/>
                          </a:rPr>
                        </m:ctrlPr>
                      </m:sSubPr>
                      <m:e>
                        <m:r>
                          <a:rPr lang="en-US" b="0" i="1" dirty="0" smtClean="0">
                            <a:latin typeface="Cambria Math"/>
                          </a:rPr>
                          <m:t>𝐻</m:t>
                        </m:r>
                      </m:e>
                      <m:sub>
                        <m:r>
                          <a:rPr lang="en-US" b="0" i="1" dirty="0" smtClean="0">
                            <a:latin typeface="Cambria Math"/>
                          </a:rPr>
                          <m:t>2</m:t>
                        </m:r>
                      </m:sub>
                    </m:sSub>
                    <m:r>
                      <a:rPr lang="en-US" i="1" dirty="0" smtClean="0">
                        <a:latin typeface="Cambria Math"/>
                      </a:rPr>
                      <m:t>) </m:t>
                    </m:r>
                  </m:oMath>
                </a14:m>
                <a:r>
                  <a:rPr lang="en-US" dirty="0"/>
                  <a:t>of the output</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r="-74" b="-29787"/>
                </a:stretch>
              </a:blipFill>
            </p:spPr>
            <p:txBody>
              <a:bodyPr/>
              <a:lstStyle/>
              <a:p>
                <a:r>
                  <a:rPr lang="en-IN">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2717742"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64088" y="1556792"/>
            <a:ext cx="3010320" cy="157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746" y="3284984"/>
            <a:ext cx="30575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0750" y="3453340"/>
            <a:ext cx="31337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5082115"/>
            <a:ext cx="31051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026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compute the dimension </a:t>
                </a:r>
                <a14:m>
                  <m:oMath xmlns:m="http://schemas.openxmlformats.org/officeDocument/2006/math">
                    <m:r>
                      <a:rPr lang="en-US" i="1" dirty="0" smtClean="0">
                        <a:latin typeface="Cambria Math"/>
                      </a:rPr>
                      <m:t>(</m:t>
                    </m:r>
                    <m:sSub>
                      <m:sSubPr>
                        <m:ctrlPr>
                          <a:rPr lang="en-US" i="1" dirty="0" smtClean="0">
                            <a:latin typeface="Cambria Math"/>
                          </a:rPr>
                        </m:ctrlPr>
                      </m:sSubPr>
                      <m:e>
                        <m:r>
                          <a:rPr lang="en-US" b="0" i="1" dirty="0" smtClean="0">
                            <a:latin typeface="Cambria Math"/>
                          </a:rPr>
                          <m:t>𝑊</m:t>
                        </m:r>
                      </m:e>
                      <m:sub>
                        <m:r>
                          <a:rPr lang="en-US" b="0" i="1" dirty="0" smtClean="0">
                            <a:latin typeface="Cambria Math"/>
                          </a:rPr>
                          <m:t>2</m:t>
                        </m:r>
                      </m:sub>
                    </m:sSub>
                    <m:r>
                      <a:rPr lang="en-US" i="1" dirty="0" smtClean="0">
                        <a:latin typeface="Cambria Math"/>
                      </a:rPr>
                      <m:t>, </m:t>
                    </m:r>
                    <m:sSub>
                      <m:sSubPr>
                        <m:ctrlPr>
                          <a:rPr lang="en-US" i="1" dirty="0" smtClean="0">
                            <a:latin typeface="Cambria Math"/>
                          </a:rPr>
                        </m:ctrlPr>
                      </m:sSubPr>
                      <m:e>
                        <m:r>
                          <a:rPr lang="en-US" b="0" i="1" dirty="0" smtClean="0">
                            <a:latin typeface="Cambria Math"/>
                          </a:rPr>
                          <m:t>𝐻</m:t>
                        </m:r>
                      </m:e>
                      <m:sub>
                        <m:r>
                          <a:rPr lang="en-US" b="0" i="1" dirty="0" smtClean="0">
                            <a:latin typeface="Cambria Math"/>
                          </a:rPr>
                          <m:t>2</m:t>
                        </m:r>
                      </m:sub>
                    </m:sSub>
                    <m:r>
                      <a:rPr lang="en-US" i="1" dirty="0" smtClean="0">
                        <a:latin typeface="Cambria Math"/>
                      </a:rPr>
                      <m:t>) </m:t>
                    </m:r>
                  </m:oMath>
                </a14:m>
                <a:r>
                  <a:rPr lang="en-US" dirty="0"/>
                  <a:t>of the output</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r="-74" b="-29787"/>
                </a:stretch>
              </a:blipFill>
            </p:spPr>
            <p:txBody>
              <a:bodyPr/>
              <a:lstStyle/>
              <a:p>
                <a:r>
                  <a:rPr lang="en-IN">
                    <a:noFill/>
                  </a:rPr>
                  <a:t> </a:t>
                </a:r>
              </a:p>
            </p:txBody>
          </p:sp>
        </mc:Fallback>
      </mc:AlternateContent>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44824"/>
            <a:ext cx="31051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a:xfrm>
            <a:off x="4788024" y="1600200"/>
            <a:ext cx="3898776" cy="4525963"/>
          </a:xfrm>
        </p:spPr>
        <p:txBody>
          <a:bodyPr/>
          <a:lstStyle/>
          <a:p>
            <a:r>
              <a:rPr lang="en-US" i="1" dirty="0">
                <a:solidFill>
                  <a:schemeClr val="tx2">
                    <a:lumMod val="60000"/>
                    <a:lumOff val="40000"/>
                  </a:schemeClr>
                </a:solidFill>
                <a:latin typeface="Bookman Old Style" pitchFamily="18" charset="0"/>
                <a:cs typeface="Times New Roman" pitchFamily="18" charset="0"/>
              </a:rPr>
              <a:t>Notice that we can’t place the kernel at the corners as it will cross the input boundary</a:t>
            </a:r>
            <a:endParaRPr lang="en-IN" i="1" dirty="0">
              <a:solidFill>
                <a:schemeClr val="tx2">
                  <a:lumMod val="60000"/>
                  <a:lumOff val="40000"/>
                </a:schemeClr>
              </a:solidFill>
              <a:latin typeface="Bookman Old Style" pitchFamily="18" charset="0"/>
              <a:cs typeface="Times New Roman" pitchFamily="18" charset="0"/>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687343"/>
            <a:ext cx="352425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198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compute the dimension </a:t>
                </a:r>
                <a14:m>
                  <m:oMath xmlns:m="http://schemas.openxmlformats.org/officeDocument/2006/math">
                    <m:r>
                      <a:rPr lang="en-US" i="1" dirty="0" smtClean="0">
                        <a:latin typeface="Cambria Math"/>
                      </a:rPr>
                      <m:t>(</m:t>
                    </m:r>
                    <m:sSub>
                      <m:sSubPr>
                        <m:ctrlPr>
                          <a:rPr lang="en-US" i="1" dirty="0" smtClean="0">
                            <a:latin typeface="Cambria Math"/>
                          </a:rPr>
                        </m:ctrlPr>
                      </m:sSubPr>
                      <m:e>
                        <m:r>
                          <a:rPr lang="en-US" b="0" i="1" dirty="0" smtClean="0">
                            <a:latin typeface="Cambria Math"/>
                          </a:rPr>
                          <m:t>𝑊</m:t>
                        </m:r>
                      </m:e>
                      <m:sub>
                        <m:r>
                          <a:rPr lang="en-US" b="0" i="1" dirty="0" smtClean="0">
                            <a:latin typeface="Cambria Math"/>
                          </a:rPr>
                          <m:t>2</m:t>
                        </m:r>
                      </m:sub>
                    </m:sSub>
                    <m:r>
                      <a:rPr lang="en-US" i="1" dirty="0" smtClean="0">
                        <a:latin typeface="Cambria Math"/>
                      </a:rPr>
                      <m:t>, </m:t>
                    </m:r>
                    <m:sSub>
                      <m:sSubPr>
                        <m:ctrlPr>
                          <a:rPr lang="en-US" i="1" dirty="0" smtClean="0">
                            <a:latin typeface="Cambria Math"/>
                          </a:rPr>
                        </m:ctrlPr>
                      </m:sSubPr>
                      <m:e>
                        <m:r>
                          <a:rPr lang="en-US" b="0" i="1" dirty="0" smtClean="0">
                            <a:latin typeface="Cambria Math"/>
                          </a:rPr>
                          <m:t>𝐻</m:t>
                        </m:r>
                      </m:e>
                      <m:sub>
                        <m:r>
                          <a:rPr lang="en-US" b="0" i="1" dirty="0" smtClean="0">
                            <a:latin typeface="Cambria Math"/>
                          </a:rPr>
                          <m:t>2</m:t>
                        </m:r>
                      </m:sub>
                    </m:sSub>
                    <m:r>
                      <a:rPr lang="en-US" i="1" dirty="0" smtClean="0">
                        <a:latin typeface="Cambria Math"/>
                      </a:rPr>
                      <m:t>) </m:t>
                    </m:r>
                  </m:oMath>
                </a14:m>
                <a:r>
                  <a:rPr lang="en-US" dirty="0"/>
                  <a:t>of the output</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r="-74" b="-29787"/>
                </a:stretch>
              </a:blipFill>
            </p:spPr>
            <p:txBody>
              <a:bodyPr/>
              <a:lstStyle/>
              <a:p>
                <a:r>
                  <a:rPr lang="en-IN">
                    <a:noFill/>
                  </a:rPr>
                  <a:t> </a:t>
                </a:r>
              </a:p>
            </p:txBody>
          </p:sp>
        </mc:Fallback>
      </mc:AlternateContent>
      <p:sp>
        <p:nvSpPr>
          <p:cNvPr id="4" name="Content Placeholder 3"/>
          <p:cNvSpPr>
            <a:spLocks noGrp="1"/>
          </p:cNvSpPr>
          <p:nvPr>
            <p:ph idx="1"/>
          </p:nvPr>
        </p:nvSpPr>
        <p:spPr>
          <a:xfrm>
            <a:off x="3995936" y="1484784"/>
            <a:ext cx="4690864" cy="4525963"/>
          </a:xfrm>
        </p:spPr>
        <p:txBody>
          <a:bodyPr>
            <a:normAutofit fontScale="85000" lnSpcReduction="10000"/>
          </a:bodyPr>
          <a:lstStyle/>
          <a:p>
            <a:r>
              <a:rPr lang="en-US" i="1" dirty="0">
                <a:solidFill>
                  <a:schemeClr val="tx2">
                    <a:lumMod val="60000"/>
                    <a:lumOff val="40000"/>
                  </a:schemeClr>
                </a:solidFill>
                <a:latin typeface="Bookman Old Style" pitchFamily="18" charset="0"/>
                <a:cs typeface="Times New Roman" pitchFamily="18" charset="0"/>
              </a:rPr>
              <a:t>This is true for all the shaded points (</a:t>
            </a:r>
            <a:r>
              <a:rPr lang="en-US" i="1" dirty="0" smtClean="0">
                <a:solidFill>
                  <a:schemeClr val="tx2">
                    <a:lumMod val="60000"/>
                    <a:lumOff val="40000"/>
                  </a:schemeClr>
                </a:solidFill>
                <a:latin typeface="Bookman Old Style" pitchFamily="18" charset="0"/>
                <a:cs typeface="Times New Roman" pitchFamily="18" charset="0"/>
              </a:rPr>
              <a:t>the kernel </a:t>
            </a:r>
            <a:r>
              <a:rPr lang="en-US" i="1" dirty="0">
                <a:solidFill>
                  <a:schemeClr val="tx2">
                    <a:lumMod val="60000"/>
                    <a:lumOff val="40000"/>
                  </a:schemeClr>
                </a:solidFill>
                <a:latin typeface="Bookman Old Style" pitchFamily="18" charset="0"/>
                <a:cs typeface="Times New Roman" pitchFamily="18" charset="0"/>
              </a:rPr>
              <a:t>crosses the input boundary</a:t>
            </a:r>
            <a:r>
              <a:rPr lang="en-US" i="1" dirty="0" smtClean="0">
                <a:solidFill>
                  <a:schemeClr val="tx2">
                    <a:lumMod val="60000"/>
                    <a:lumOff val="40000"/>
                  </a:schemeClr>
                </a:solidFill>
                <a:latin typeface="Bookman Old Style" pitchFamily="18" charset="0"/>
                <a:cs typeface="Times New Roman" pitchFamily="18" charset="0"/>
              </a:rPr>
              <a:t>)</a:t>
            </a:r>
          </a:p>
          <a:p>
            <a:r>
              <a:rPr lang="en-US" i="1" dirty="0">
                <a:solidFill>
                  <a:schemeClr val="tx2">
                    <a:lumMod val="60000"/>
                    <a:lumOff val="40000"/>
                  </a:schemeClr>
                </a:solidFill>
                <a:latin typeface="Bookman Old Style" pitchFamily="18" charset="0"/>
                <a:cs typeface="Times New Roman" pitchFamily="18" charset="0"/>
              </a:rPr>
              <a:t>This results in an output which is of </a:t>
            </a:r>
            <a:r>
              <a:rPr lang="en-US" i="1" dirty="0" smtClean="0">
                <a:solidFill>
                  <a:schemeClr val="tx2">
                    <a:lumMod val="60000"/>
                    <a:lumOff val="40000"/>
                  </a:schemeClr>
                </a:solidFill>
                <a:latin typeface="Bookman Old Style" pitchFamily="18" charset="0"/>
                <a:cs typeface="Times New Roman" pitchFamily="18" charset="0"/>
              </a:rPr>
              <a:t>smaller dimensions </a:t>
            </a:r>
            <a:r>
              <a:rPr lang="en-US" i="1" dirty="0">
                <a:solidFill>
                  <a:schemeClr val="tx2">
                    <a:lumMod val="60000"/>
                    <a:lumOff val="40000"/>
                  </a:schemeClr>
                </a:solidFill>
                <a:latin typeface="Bookman Old Style" pitchFamily="18" charset="0"/>
                <a:cs typeface="Times New Roman" pitchFamily="18" charset="0"/>
              </a:rPr>
              <a:t>than the </a:t>
            </a:r>
            <a:r>
              <a:rPr lang="en-US" i="1" dirty="0" smtClean="0">
                <a:solidFill>
                  <a:schemeClr val="tx2">
                    <a:lumMod val="60000"/>
                    <a:lumOff val="40000"/>
                  </a:schemeClr>
                </a:solidFill>
                <a:latin typeface="Bookman Old Style" pitchFamily="18" charset="0"/>
                <a:cs typeface="Times New Roman" pitchFamily="18" charset="0"/>
              </a:rPr>
              <a:t>input</a:t>
            </a:r>
          </a:p>
          <a:p>
            <a:r>
              <a:rPr lang="en-US" i="1" dirty="0">
                <a:solidFill>
                  <a:schemeClr val="tx2">
                    <a:lumMod val="60000"/>
                    <a:lumOff val="40000"/>
                  </a:schemeClr>
                </a:solidFill>
                <a:latin typeface="Bookman Old Style" pitchFamily="18" charset="0"/>
                <a:cs typeface="Times New Roman" pitchFamily="18" charset="0"/>
              </a:rPr>
              <a:t>As the size of the kernel increases, this becomes true for even more pixels</a:t>
            </a:r>
          </a:p>
          <a:p>
            <a:endParaRPr lang="en-US" i="1" dirty="0" smtClean="0">
              <a:solidFill>
                <a:schemeClr val="tx2">
                  <a:lumMod val="60000"/>
                  <a:lumOff val="40000"/>
                </a:schemeClr>
              </a:solidFill>
              <a:latin typeface="Bookman Old Style" pitchFamily="18" charset="0"/>
              <a:cs typeface="Times New Roman" pitchFamily="18" charset="0"/>
            </a:endParaRPr>
          </a:p>
          <a:p>
            <a:endParaRPr lang="en-US" i="1" dirty="0">
              <a:solidFill>
                <a:schemeClr val="tx2">
                  <a:lumMod val="60000"/>
                  <a:lumOff val="40000"/>
                </a:schemeClr>
              </a:solidFill>
              <a:latin typeface="Bookman Old Style"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91120"/>
            <a:ext cx="33337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2353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compute the dimension </a:t>
                </a:r>
                <a14:m>
                  <m:oMath xmlns:m="http://schemas.openxmlformats.org/officeDocument/2006/math">
                    <m:r>
                      <a:rPr lang="en-US" i="1" dirty="0" smtClean="0">
                        <a:latin typeface="Cambria Math"/>
                      </a:rPr>
                      <m:t>(</m:t>
                    </m:r>
                    <m:sSub>
                      <m:sSubPr>
                        <m:ctrlPr>
                          <a:rPr lang="en-US" i="1" dirty="0" smtClean="0">
                            <a:latin typeface="Cambria Math"/>
                          </a:rPr>
                        </m:ctrlPr>
                      </m:sSubPr>
                      <m:e>
                        <m:r>
                          <a:rPr lang="en-US" b="0" i="1" dirty="0" smtClean="0">
                            <a:latin typeface="Cambria Math"/>
                          </a:rPr>
                          <m:t>𝑊</m:t>
                        </m:r>
                      </m:e>
                      <m:sub>
                        <m:r>
                          <a:rPr lang="en-US" b="0" i="1" dirty="0" smtClean="0">
                            <a:latin typeface="Cambria Math"/>
                          </a:rPr>
                          <m:t>2</m:t>
                        </m:r>
                      </m:sub>
                    </m:sSub>
                    <m:r>
                      <a:rPr lang="en-US" i="1" dirty="0" smtClean="0">
                        <a:latin typeface="Cambria Math"/>
                      </a:rPr>
                      <m:t>, </m:t>
                    </m:r>
                    <m:sSub>
                      <m:sSubPr>
                        <m:ctrlPr>
                          <a:rPr lang="en-US" i="1" dirty="0" smtClean="0">
                            <a:latin typeface="Cambria Math"/>
                          </a:rPr>
                        </m:ctrlPr>
                      </m:sSubPr>
                      <m:e>
                        <m:r>
                          <a:rPr lang="en-US" b="0" i="1" dirty="0" smtClean="0">
                            <a:latin typeface="Cambria Math"/>
                          </a:rPr>
                          <m:t>𝐻</m:t>
                        </m:r>
                      </m:e>
                      <m:sub>
                        <m:r>
                          <a:rPr lang="en-US" b="0" i="1" dirty="0" smtClean="0">
                            <a:latin typeface="Cambria Math"/>
                          </a:rPr>
                          <m:t>2</m:t>
                        </m:r>
                      </m:sub>
                    </m:sSub>
                    <m:r>
                      <a:rPr lang="en-US" i="1" dirty="0" smtClean="0">
                        <a:latin typeface="Cambria Math"/>
                      </a:rPr>
                      <m:t>) </m:t>
                    </m:r>
                  </m:oMath>
                </a14:m>
                <a:r>
                  <a:rPr lang="en-US" dirty="0"/>
                  <a:t>of the output</a:t>
                </a:r>
                <a:endParaRPr lang="en-IN"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r="-74" b="-297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3923928" y="1636980"/>
                <a:ext cx="4690864" cy="4525963"/>
              </a:xfrm>
            </p:spPr>
            <p:txBody>
              <a:bodyPr>
                <a:normAutofit/>
              </a:bodyPr>
              <a:lstStyle/>
              <a:p>
                <a:r>
                  <a:rPr lang="en-US" i="1" dirty="0" smtClean="0">
                    <a:solidFill>
                      <a:schemeClr val="tx2">
                        <a:lumMod val="60000"/>
                        <a:lumOff val="40000"/>
                      </a:schemeClr>
                    </a:solidFill>
                    <a:latin typeface="Bookman Old Style" pitchFamily="18" charset="0"/>
                    <a:cs typeface="Times New Roman" pitchFamily="18" charset="0"/>
                  </a:rPr>
                  <a:t> For a </a:t>
                </a:r>
                <a:r>
                  <a:rPr lang="en-US" i="1" dirty="0">
                    <a:solidFill>
                      <a:schemeClr val="tx2">
                        <a:lumMod val="60000"/>
                        <a:lumOff val="40000"/>
                      </a:schemeClr>
                    </a:solidFill>
                    <a:latin typeface="Bookman Old Style" pitchFamily="18" charset="0"/>
                    <a:cs typeface="Times New Roman" pitchFamily="18" charset="0"/>
                  </a:rPr>
                  <a:t>5 × 5 </a:t>
                </a:r>
                <a:r>
                  <a:rPr lang="en-US" i="1" dirty="0" smtClean="0">
                    <a:solidFill>
                      <a:schemeClr val="tx2">
                        <a:lumMod val="60000"/>
                        <a:lumOff val="40000"/>
                      </a:schemeClr>
                    </a:solidFill>
                    <a:latin typeface="Bookman Old Style" pitchFamily="18" charset="0"/>
                    <a:cs typeface="Times New Roman" pitchFamily="18" charset="0"/>
                  </a:rPr>
                  <a:t>kernel We </a:t>
                </a:r>
                <a:r>
                  <a:rPr lang="en-US" i="1" dirty="0">
                    <a:solidFill>
                      <a:schemeClr val="tx2">
                        <a:lumMod val="60000"/>
                        <a:lumOff val="40000"/>
                      </a:schemeClr>
                    </a:solidFill>
                    <a:latin typeface="Bookman Old Style" pitchFamily="18" charset="0"/>
                    <a:cs typeface="Times New Roman" pitchFamily="18" charset="0"/>
                  </a:rPr>
                  <a:t>have an even smaller output </a:t>
                </a:r>
                <a:r>
                  <a:rPr lang="en-US" i="1" dirty="0" smtClean="0">
                    <a:solidFill>
                      <a:schemeClr val="tx2">
                        <a:lumMod val="60000"/>
                        <a:lumOff val="40000"/>
                      </a:schemeClr>
                    </a:solidFill>
                    <a:latin typeface="Bookman Old Style" pitchFamily="18" charset="0"/>
                    <a:cs typeface="Times New Roman" pitchFamily="18" charset="0"/>
                  </a:rPr>
                  <a:t>now</a:t>
                </a:r>
              </a:p>
              <a:p>
                <a:r>
                  <a:rPr lang="en-US" i="1" dirty="0" smtClean="0">
                    <a:solidFill>
                      <a:schemeClr val="tx2">
                        <a:lumMod val="60000"/>
                        <a:lumOff val="40000"/>
                      </a:schemeClr>
                    </a:solidFill>
                    <a:latin typeface="Bookman Old Style" pitchFamily="18" charset="0"/>
                    <a:cs typeface="Times New Roman" pitchFamily="18" charset="0"/>
                  </a:rPr>
                  <a:t>The non-</a:t>
                </a:r>
                <a:r>
                  <a:rPr lang="en-US" i="1" dirty="0" err="1" smtClean="0">
                    <a:solidFill>
                      <a:schemeClr val="tx2">
                        <a:lumMod val="60000"/>
                        <a:lumOff val="40000"/>
                      </a:schemeClr>
                    </a:solidFill>
                    <a:latin typeface="Bookman Old Style" pitchFamily="18" charset="0"/>
                    <a:cs typeface="Times New Roman" pitchFamily="18" charset="0"/>
                  </a:rPr>
                  <a:t>shedded</a:t>
                </a:r>
                <a:r>
                  <a:rPr lang="en-US" i="1" dirty="0" smtClean="0">
                    <a:solidFill>
                      <a:schemeClr val="tx2">
                        <a:lumMod val="60000"/>
                        <a:lumOff val="40000"/>
                      </a:schemeClr>
                    </a:solidFill>
                    <a:latin typeface="Bookman Old Style" pitchFamily="18" charset="0"/>
                    <a:cs typeface="Times New Roman" pitchFamily="18" charset="0"/>
                  </a:rPr>
                  <a:t> area has only been </a:t>
                </a:r>
                <a:r>
                  <a:rPr lang="en-US" i="1" dirty="0" err="1" smtClean="0">
                    <a:solidFill>
                      <a:schemeClr val="tx2">
                        <a:lumMod val="60000"/>
                        <a:lumOff val="40000"/>
                      </a:schemeClr>
                    </a:solidFill>
                    <a:latin typeface="Bookman Old Style" pitchFamily="18" charset="0"/>
                    <a:cs typeface="Times New Roman" pitchFamily="18" charset="0"/>
                  </a:rPr>
                  <a:t>proccesed</a:t>
                </a:r>
                <a:endParaRPr lang="en-US" i="1" dirty="0" smtClean="0">
                  <a:solidFill>
                    <a:schemeClr val="tx2">
                      <a:lumMod val="60000"/>
                      <a:lumOff val="40000"/>
                    </a:schemeClr>
                  </a:solidFill>
                  <a:latin typeface="Bookman Old Style" pitchFamily="18" charset="0"/>
                  <a:cs typeface="Times New Roman" pitchFamily="18" charset="0"/>
                </a:endParaRPr>
              </a:p>
              <a:p>
                <a:r>
                  <a:rPr lang="en-US" i="1" dirty="0" smtClean="0">
                    <a:solidFill>
                      <a:schemeClr val="tx2">
                        <a:lumMod val="60000"/>
                        <a:lumOff val="40000"/>
                      </a:schemeClr>
                    </a:solidFill>
                    <a:latin typeface="Bookman Old Style" pitchFamily="18" charset="0"/>
                    <a:cs typeface="Times New Roman" pitchFamily="18" charset="0"/>
                  </a:rPr>
                  <a:t>So,</a:t>
                </a:r>
                <a14:m>
                  <m:oMath xmlns:m="http://schemas.openxmlformats.org/officeDocument/2006/math">
                    <m:sSub>
                      <m:sSubPr>
                        <m:ctrlPr>
                          <a:rPr lang="en-US" i="1" smtClean="0">
                            <a:solidFill>
                              <a:schemeClr val="tx2">
                                <a:lumMod val="60000"/>
                                <a:lumOff val="40000"/>
                              </a:schemeClr>
                            </a:solidFill>
                            <a:latin typeface="Cambria Math"/>
                            <a:cs typeface="Times New Roman" pitchFamily="18" charset="0"/>
                          </a:rPr>
                        </m:ctrlPr>
                      </m:sSubPr>
                      <m:e>
                        <m:r>
                          <a:rPr lang="en-US" b="0" i="1" smtClean="0">
                            <a:solidFill>
                              <a:schemeClr val="tx2">
                                <a:lumMod val="60000"/>
                                <a:lumOff val="40000"/>
                              </a:schemeClr>
                            </a:solidFill>
                            <a:latin typeface="Cambria Math"/>
                            <a:cs typeface="Times New Roman" pitchFamily="18" charset="0"/>
                          </a:rPr>
                          <m:t>𝑊</m:t>
                        </m:r>
                      </m:e>
                      <m:sub>
                        <m:r>
                          <a:rPr lang="en-US" b="0" i="1" smtClean="0">
                            <a:solidFill>
                              <a:schemeClr val="tx2">
                                <a:lumMod val="60000"/>
                                <a:lumOff val="40000"/>
                              </a:schemeClr>
                            </a:solidFill>
                            <a:latin typeface="Cambria Math"/>
                            <a:cs typeface="Times New Roman" pitchFamily="18" charset="0"/>
                          </a:rPr>
                          <m:t>2</m:t>
                        </m:r>
                      </m:sub>
                    </m:sSub>
                    <m:r>
                      <a:rPr lang="en-US" b="0" i="1" smtClean="0">
                        <a:solidFill>
                          <a:schemeClr val="tx2">
                            <a:lumMod val="60000"/>
                            <a:lumOff val="40000"/>
                          </a:schemeClr>
                        </a:solidFill>
                        <a:latin typeface="Cambria Math"/>
                        <a:cs typeface="Times New Roman" pitchFamily="18" charset="0"/>
                      </a:rPr>
                      <m:t>=</m:t>
                    </m:r>
                    <m:sSub>
                      <m:sSubPr>
                        <m:ctrlPr>
                          <a:rPr lang="en-US" b="0" i="1" smtClean="0">
                            <a:solidFill>
                              <a:schemeClr val="tx2">
                                <a:lumMod val="60000"/>
                                <a:lumOff val="40000"/>
                              </a:schemeClr>
                            </a:solidFill>
                            <a:latin typeface="Cambria Math"/>
                            <a:cs typeface="Times New Roman" pitchFamily="18" charset="0"/>
                          </a:rPr>
                        </m:ctrlPr>
                      </m:sSubPr>
                      <m:e>
                        <m:r>
                          <a:rPr lang="en-US" b="0" i="1" smtClean="0">
                            <a:solidFill>
                              <a:schemeClr val="tx2">
                                <a:lumMod val="60000"/>
                                <a:lumOff val="40000"/>
                              </a:schemeClr>
                            </a:solidFill>
                            <a:latin typeface="Cambria Math"/>
                            <a:cs typeface="Times New Roman" pitchFamily="18" charset="0"/>
                          </a:rPr>
                          <m:t>𝑊</m:t>
                        </m:r>
                      </m:e>
                      <m:sub>
                        <m:r>
                          <a:rPr lang="en-US" b="0" i="1" smtClean="0">
                            <a:solidFill>
                              <a:schemeClr val="tx2">
                                <a:lumMod val="60000"/>
                                <a:lumOff val="40000"/>
                              </a:schemeClr>
                            </a:solidFill>
                            <a:latin typeface="Cambria Math"/>
                            <a:cs typeface="Times New Roman" pitchFamily="18" charset="0"/>
                          </a:rPr>
                          <m:t>1</m:t>
                        </m:r>
                      </m:sub>
                    </m:sSub>
                    <m:r>
                      <a:rPr lang="en-US" b="0" i="1" smtClean="0">
                        <a:solidFill>
                          <a:schemeClr val="tx2">
                            <a:lumMod val="60000"/>
                            <a:lumOff val="40000"/>
                          </a:schemeClr>
                        </a:solidFill>
                        <a:latin typeface="Cambria Math"/>
                        <a:cs typeface="Times New Roman" pitchFamily="18" charset="0"/>
                      </a:rPr>
                      <m:t>−</m:t>
                    </m:r>
                    <m:r>
                      <a:rPr lang="en-US" b="0" i="1" smtClean="0">
                        <a:solidFill>
                          <a:schemeClr val="tx2">
                            <a:lumMod val="60000"/>
                            <a:lumOff val="40000"/>
                          </a:schemeClr>
                        </a:solidFill>
                        <a:latin typeface="Cambria Math"/>
                        <a:cs typeface="Times New Roman" pitchFamily="18" charset="0"/>
                      </a:rPr>
                      <m:t>𝐹</m:t>
                    </m:r>
                    <m:r>
                      <a:rPr lang="en-US" b="0" i="1" smtClean="0">
                        <a:solidFill>
                          <a:schemeClr val="tx2">
                            <a:lumMod val="60000"/>
                            <a:lumOff val="40000"/>
                          </a:schemeClr>
                        </a:solidFill>
                        <a:latin typeface="Cambria Math"/>
                        <a:cs typeface="Times New Roman" pitchFamily="18" charset="0"/>
                      </a:rPr>
                      <m:t>+1</m:t>
                    </m:r>
                  </m:oMath>
                </a14:m>
                <a:r>
                  <a:rPr lang="en-US" i="1" dirty="0" smtClean="0">
                    <a:solidFill>
                      <a:schemeClr val="tx2">
                        <a:lumMod val="60000"/>
                        <a:lumOff val="40000"/>
                      </a:schemeClr>
                    </a:solidFill>
                    <a:latin typeface="Bookman Old Style" pitchFamily="18" charset="0"/>
                    <a:cs typeface="Times New Roman" pitchFamily="18" charset="0"/>
                  </a:rPr>
                  <a:t> and </a:t>
                </a:r>
                <a14:m>
                  <m:oMath xmlns:m="http://schemas.openxmlformats.org/officeDocument/2006/math">
                    <m:sSub>
                      <m:sSubPr>
                        <m:ctrlPr>
                          <a:rPr lang="en-US" i="1" smtClean="0">
                            <a:solidFill>
                              <a:schemeClr val="tx2">
                                <a:lumMod val="60000"/>
                                <a:lumOff val="40000"/>
                              </a:schemeClr>
                            </a:solidFill>
                            <a:latin typeface="Cambria Math"/>
                            <a:cs typeface="Times New Roman" pitchFamily="18" charset="0"/>
                          </a:rPr>
                        </m:ctrlPr>
                      </m:sSubPr>
                      <m:e>
                        <m:r>
                          <a:rPr lang="en-US" b="0" i="1" smtClean="0">
                            <a:solidFill>
                              <a:schemeClr val="tx2">
                                <a:lumMod val="60000"/>
                                <a:lumOff val="40000"/>
                              </a:schemeClr>
                            </a:solidFill>
                            <a:latin typeface="Cambria Math"/>
                            <a:cs typeface="Times New Roman" pitchFamily="18" charset="0"/>
                          </a:rPr>
                          <m:t>𝐻</m:t>
                        </m:r>
                      </m:e>
                      <m:sub>
                        <m:r>
                          <a:rPr lang="en-US" b="0" i="1" smtClean="0">
                            <a:solidFill>
                              <a:schemeClr val="tx2">
                                <a:lumMod val="60000"/>
                                <a:lumOff val="40000"/>
                              </a:schemeClr>
                            </a:solidFill>
                            <a:latin typeface="Cambria Math"/>
                            <a:cs typeface="Times New Roman" pitchFamily="18" charset="0"/>
                          </a:rPr>
                          <m:t>2</m:t>
                        </m:r>
                      </m:sub>
                    </m:sSub>
                    <m:r>
                      <a:rPr lang="en-US" b="0" i="1" smtClean="0">
                        <a:solidFill>
                          <a:schemeClr val="tx2">
                            <a:lumMod val="60000"/>
                            <a:lumOff val="40000"/>
                          </a:schemeClr>
                        </a:solidFill>
                        <a:latin typeface="Cambria Math"/>
                        <a:cs typeface="Times New Roman" pitchFamily="18" charset="0"/>
                      </a:rPr>
                      <m:t>=</m:t>
                    </m:r>
                    <m:sSub>
                      <m:sSubPr>
                        <m:ctrlPr>
                          <a:rPr lang="en-US" b="0" i="1" smtClean="0">
                            <a:solidFill>
                              <a:schemeClr val="tx2">
                                <a:lumMod val="60000"/>
                                <a:lumOff val="40000"/>
                              </a:schemeClr>
                            </a:solidFill>
                            <a:latin typeface="Cambria Math"/>
                            <a:cs typeface="Times New Roman" pitchFamily="18" charset="0"/>
                          </a:rPr>
                        </m:ctrlPr>
                      </m:sSubPr>
                      <m:e>
                        <m:r>
                          <a:rPr lang="en-US" b="0" i="1" smtClean="0">
                            <a:solidFill>
                              <a:schemeClr val="tx2">
                                <a:lumMod val="60000"/>
                                <a:lumOff val="40000"/>
                              </a:schemeClr>
                            </a:solidFill>
                            <a:latin typeface="Cambria Math"/>
                            <a:cs typeface="Times New Roman" pitchFamily="18" charset="0"/>
                          </a:rPr>
                          <m:t>𝐻</m:t>
                        </m:r>
                      </m:e>
                      <m:sub>
                        <m:r>
                          <a:rPr lang="en-US" b="0" i="1" smtClean="0">
                            <a:solidFill>
                              <a:schemeClr val="tx2">
                                <a:lumMod val="60000"/>
                                <a:lumOff val="40000"/>
                              </a:schemeClr>
                            </a:solidFill>
                            <a:latin typeface="Cambria Math"/>
                            <a:cs typeface="Times New Roman" pitchFamily="18" charset="0"/>
                          </a:rPr>
                          <m:t>1</m:t>
                        </m:r>
                      </m:sub>
                    </m:sSub>
                    <m:r>
                      <a:rPr lang="en-US" b="0" i="1" smtClean="0">
                        <a:solidFill>
                          <a:schemeClr val="tx2">
                            <a:lumMod val="60000"/>
                            <a:lumOff val="40000"/>
                          </a:schemeClr>
                        </a:solidFill>
                        <a:latin typeface="Cambria Math"/>
                        <a:cs typeface="Times New Roman" pitchFamily="18" charset="0"/>
                      </a:rPr>
                      <m:t>−</m:t>
                    </m:r>
                    <m:r>
                      <a:rPr lang="en-US" b="0" i="1" smtClean="0">
                        <a:solidFill>
                          <a:schemeClr val="tx2">
                            <a:lumMod val="60000"/>
                            <a:lumOff val="40000"/>
                          </a:schemeClr>
                        </a:solidFill>
                        <a:latin typeface="Cambria Math"/>
                        <a:cs typeface="Times New Roman" pitchFamily="18" charset="0"/>
                      </a:rPr>
                      <m:t>𝐹</m:t>
                    </m:r>
                    <m:r>
                      <a:rPr lang="en-US" b="0" i="1" smtClean="0">
                        <a:solidFill>
                          <a:schemeClr val="tx2">
                            <a:lumMod val="60000"/>
                            <a:lumOff val="40000"/>
                          </a:schemeClr>
                        </a:solidFill>
                        <a:latin typeface="Cambria Math"/>
                        <a:cs typeface="Times New Roman" pitchFamily="18" charset="0"/>
                      </a:rPr>
                      <m:t>+1</m:t>
                    </m:r>
                  </m:oMath>
                </a14:m>
                <a:r>
                  <a:rPr lang="en-US" i="1" dirty="0" smtClean="0">
                    <a:solidFill>
                      <a:schemeClr val="tx2">
                        <a:lumMod val="60000"/>
                        <a:lumOff val="40000"/>
                      </a:schemeClr>
                    </a:solidFill>
                    <a:latin typeface="Bookman Old Style" pitchFamily="18" charset="0"/>
                    <a:cs typeface="Times New Roman" pitchFamily="18" charset="0"/>
                  </a:rPr>
                  <a:t> </a:t>
                </a:r>
              </a:p>
              <a:p>
                <a:endParaRPr lang="en-US" i="1" dirty="0">
                  <a:solidFill>
                    <a:schemeClr val="tx2">
                      <a:lumMod val="60000"/>
                      <a:lumOff val="40000"/>
                    </a:schemeClr>
                  </a:solidFill>
                  <a:latin typeface="Bookman Old Style" pitchFamily="18" charset="0"/>
                  <a:cs typeface="Times New Roman" pitchFamily="18"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3923928" y="1636980"/>
                <a:ext cx="4690864" cy="4525963"/>
              </a:xfrm>
              <a:blipFill rotWithShape="1">
                <a:blip r:embed="rId3"/>
                <a:stretch>
                  <a:fillRect l="-2991" t="-2022" r="-390" b="-9973"/>
                </a:stretch>
              </a:blipFill>
            </p:spPr>
            <p:txBody>
              <a:bodyPr/>
              <a:lstStyle/>
              <a:p>
                <a:r>
                  <a:rPr lang="en-IN">
                    <a:noFill/>
                  </a:rPr>
                  <a:t> </a:t>
                </a:r>
              </a:p>
            </p:txBody>
          </p:sp>
        </mc:Fallback>
      </mc:AlternateContent>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988840"/>
            <a:ext cx="3067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221088"/>
            <a:ext cx="29527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1836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if We want the same size</a:t>
            </a:r>
            <a:br>
              <a:rPr lang="en-US" dirty="0" smtClean="0"/>
            </a:br>
            <a:r>
              <a:rPr lang="en-US" dirty="0" smtClean="0"/>
              <a:t>?</a:t>
            </a:r>
            <a:endParaRPr lang="en-IN" dirty="0"/>
          </a:p>
        </p:txBody>
      </p:sp>
      <p:sp>
        <p:nvSpPr>
          <p:cNvPr id="3" name="Content Placeholder 2"/>
          <p:cNvSpPr>
            <a:spLocks noGrp="1"/>
          </p:cNvSpPr>
          <p:nvPr>
            <p:ph idx="1"/>
          </p:nvPr>
        </p:nvSpPr>
        <p:spPr>
          <a:xfrm>
            <a:off x="4860032" y="1600200"/>
            <a:ext cx="3826768" cy="4525963"/>
          </a:xfrm>
        </p:spPr>
        <p:txBody>
          <a:bodyPr>
            <a:normAutofit fontScale="70000" lnSpcReduction="20000"/>
          </a:bodyPr>
          <a:lstStyle/>
          <a:p>
            <a:r>
              <a:rPr lang="en-US" dirty="0">
                <a:solidFill>
                  <a:schemeClr val="tx2">
                    <a:lumMod val="60000"/>
                    <a:lumOff val="40000"/>
                  </a:schemeClr>
                </a:solidFill>
                <a:latin typeface="Bookman Old Style" pitchFamily="18" charset="0"/>
              </a:rPr>
              <a:t>We can use something known as </a:t>
            </a:r>
            <a:r>
              <a:rPr lang="en-US" dirty="0" smtClean="0">
                <a:solidFill>
                  <a:schemeClr val="tx2">
                    <a:lumMod val="60000"/>
                    <a:lumOff val="40000"/>
                  </a:schemeClr>
                </a:solidFill>
                <a:latin typeface="Bookman Old Style" pitchFamily="18" charset="0"/>
              </a:rPr>
              <a:t>padding</a:t>
            </a:r>
          </a:p>
          <a:p>
            <a:r>
              <a:rPr lang="en-US" dirty="0">
                <a:solidFill>
                  <a:schemeClr val="tx2">
                    <a:lumMod val="60000"/>
                    <a:lumOff val="40000"/>
                  </a:schemeClr>
                </a:solidFill>
                <a:latin typeface="Bookman Old Style" pitchFamily="18" charset="0"/>
              </a:rPr>
              <a:t>Pad the inputs with appropriate number of </a:t>
            </a:r>
            <a:r>
              <a:rPr lang="en-US" dirty="0" smtClean="0">
                <a:solidFill>
                  <a:schemeClr val="tx2">
                    <a:lumMod val="60000"/>
                    <a:lumOff val="40000"/>
                  </a:schemeClr>
                </a:solidFill>
                <a:latin typeface="Bookman Old Style" pitchFamily="18" charset="0"/>
              </a:rPr>
              <a:t>0 inputs </a:t>
            </a:r>
            <a:r>
              <a:rPr lang="en-US" dirty="0">
                <a:solidFill>
                  <a:schemeClr val="tx2">
                    <a:lumMod val="60000"/>
                    <a:lumOff val="40000"/>
                  </a:schemeClr>
                </a:solidFill>
                <a:latin typeface="Bookman Old Style" pitchFamily="18" charset="0"/>
              </a:rPr>
              <a:t>so that you can now apply the </a:t>
            </a:r>
            <a:r>
              <a:rPr lang="en-US" dirty="0" smtClean="0">
                <a:solidFill>
                  <a:schemeClr val="tx2">
                    <a:lumMod val="60000"/>
                    <a:lumOff val="40000"/>
                  </a:schemeClr>
                </a:solidFill>
                <a:latin typeface="Bookman Old Style" pitchFamily="18" charset="0"/>
              </a:rPr>
              <a:t>kernel at </a:t>
            </a:r>
            <a:r>
              <a:rPr lang="en-US" dirty="0">
                <a:solidFill>
                  <a:schemeClr val="tx2">
                    <a:lumMod val="60000"/>
                    <a:lumOff val="40000"/>
                  </a:schemeClr>
                </a:solidFill>
                <a:latin typeface="Bookman Old Style" pitchFamily="18" charset="0"/>
              </a:rPr>
              <a:t>the </a:t>
            </a:r>
            <a:r>
              <a:rPr lang="en-US" dirty="0" smtClean="0">
                <a:solidFill>
                  <a:schemeClr val="tx2">
                    <a:lumMod val="60000"/>
                    <a:lumOff val="40000"/>
                  </a:schemeClr>
                </a:solidFill>
                <a:latin typeface="Bookman Old Style" pitchFamily="18" charset="0"/>
              </a:rPr>
              <a:t>corners.</a:t>
            </a:r>
          </a:p>
          <a:p>
            <a:r>
              <a:rPr lang="en-US" dirty="0">
                <a:solidFill>
                  <a:schemeClr val="tx2">
                    <a:lumMod val="60000"/>
                    <a:lumOff val="40000"/>
                  </a:schemeClr>
                </a:solidFill>
                <a:latin typeface="Bookman Old Style" pitchFamily="18" charset="0"/>
              </a:rPr>
              <a:t>Let us use pad P = 1 with a 3 × 3 </a:t>
            </a:r>
            <a:r>
              <a:rPr lang="en-US" dirty="0" smtClean="0">
                <a:solidFill>
                  <a:schemeClr val="tx2">
                    <a:lumMod val="60000"/>
                    <a:lumOff val="40000"/>
                  </a:schemeClr>
                </a:solidFill>
                <a:latin typeface="Bookman Old Style" pitchFamily="18" charset="0"/>
              </a:rPr>
              <a:t>kernel.</a:t>
            </a:r>
          </a:p>
          <a:p>
            <a:r>
              <a:rPr lang="en-US" dirty="0">
                <a:solidFill>
                  <a:schemeClr val="tx2">
                    <a:lumMod val="60000"/>
                    <a:lumOff val="40000"/>
                  </a:schemeClr>
                </a:solidFill>
                <a:latin typeface="Bookman Old Style" pitchFamily="18" charset="0"/>
              </a:rPr>
              <a:t>This means we will add one row and </a:t>
            </a:r>
            <a:r>
              <a:rPr lang="en-US" dirty="0" smtClean="0">
                <a:solidFill>
                  <a:schemeClr val="tx2">
                    <a:lumMod val="60000"/>
                    <a:lumOff val="40000"/>
                  </a:schemeClr>
                </a:solidFill>
                <a:latin typeface="Bookman Old Style" pitchFamily="18" charset="0"/>
              </a:rPr>
              <a:t>one column </a:t>
            </a:r>
            <a:r>
              <a:rPr lang="en-US" dirty="0">
                <a:solidFill>
                  <a:schemeClr val="tx2">
                    <a:lumMod val="60000"/>
                    <a:lumOff val="40000"/>
                  </a:schemeClr>
                </a:solidFill>
                <a:latin typeface="Bookman Old Style" pitchFamily="18" charset="0"/>
              </a:rPr>
              <a:t>of 0 inputs at the top, bottom, </a:t>
            </a:r>
            <a:r>
              <a:rPr lang="en-US" dirty="0" smtClean="0">
                <a:solidFill>
                  <a:schemeClr val="tx2">
                    <a:lumMod val="60000"/>
                    <a:lumOff val="40000"/>
                  </a:schemeClr>
                </a:solidFill>
                <a:latin typeface="Bookman Old Style" pitchFamily="18" charset="0"/>
              </a:rPr>
              <a:t>left and </a:t>
            </a:r>
            <a:r>
              <a:rPr lang="en-US" dirty="0">
                <a:solidFill>
                  <a:schemeClr val="tx2">
                    <a:lumMod val="60000"/>
                    <a:lumOff val="40000"/>
                  </a:schemeClr>
                </a:solidFill>
                <a:latin typeface="Bookman Old Style" pitchFamily="18" charset="0"/>
              </a:rPr>
              <a:t>right</a:t>
            </a:r>
            <a:endParaRPr lang="en-IN" dirty="0">
              <a:solidFill>
                <a:schemeClr val="tx2">
                  <a:lumMod val="60000"/>
                  <a:lumOff val="40000"/>
                </a:schemeClr>
              </a:solidFill>
              <a:latin typeface="Bookman Old Style"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4355976" cy="240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323528" y="4509120"/>
                <a:ext cx="3888432" cy="923330"/>
              </a:xfrm>
              <a:prstGeom prst="rect">
                <a:avLst/>
              </a:prstGeom>
              <a:noFill/>
            </p:spPr>
            <p:txBody>
              <a:bodyPr wrap="square" rtlCol="0">
                <a:spAutoFit/>
              </a:bodyPr>
              <a:lstStyle/>
              <a:p>
                <a:r>
                  <a:rPr lang="en-US" b="1" dirty="0" smtClean="0">
                    <a:solidFill>
                      <a:schemeClr val="tx2">
                        <a:lumMod val="60000"/>
                        <a:lumOff val="40000"/>
                      </a:schemeClr>
                    </a:solidFill>
                    <a:latin typeface="Bookman Old Style" pitchFamily="18" charset="0"/>
                  </a:rPr>
                  <a:t>So, the modified equation</a:t>
                </a:r>
              </a:p>
              <a:p>
                <a:pPr/>
                <a14:m>
                  <m:oMathPara xmlns:m="http://schemas.openxmlformats.org/officeDocument/2006/math">
                    <m:oMathParaPr>
                      <m:jc m:val="centerGroup"/>
                    </m:oMathParaPr>
                    <m:oMath xmlns:m="http://schemas.openxmlformats.org/officeDocument/2006/math">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𝑊</m:t>
                          </m:r>
                        </m:e>
                        <m:sub>
                          <m:r>
                            <a:rPr lang="en-US" i="1">
                              <a:solidFill>
                                <a:schemeClr val="tx2">
                                  <a:lumMod val="60000"/>
                                  <a:lumOff val="40000"/>
                                </a:schemeClr>
                              </a:solidFill>
                              <a:latin typeface="Cambria Math"/>
                              <a:cs typeface="Times New Roman" pitchFamily="18" charset="0"/>
                            </a:rPr>
                            <m:t>2</m:t>
                          </m:r>
                        </m:sub>
                      </m:sSub>
                      <m:r>
                        <a:rPr lang="en-US" i="1">
                          <a:solidFill>
                            <a:schemeClr val="tx2">
                              <a:lumMod val="60000"/>
                              <a:lumOff val="40000"/>
                            </a:schemeClr>
                          </a:solidFill>
                          <a:latin typeface="Cambria Math"/>
                          <a:cs typeface="Times New Roman" pitchFamily="18" charset="0"/>
                        </a:rPr>
                        <m:t>=</m:t>
                      </m:r>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𝑊</m:t>
                          </m:r>
                        </m:e>
                        <m:sub>
                          <m:r>
                            <a:rPr lang="en-US" i="1">
                              <a:solidFill>
                                <a:schemeClr val="tx2">
                                  <a:lumMod val="60000"/>
                                  <a:lumOff val="40000"/>
                                </a:schemeClr>
                              </a:solidFill>
                              <a:latin typeface="Cambria Math"/>
                              <a:cs typeface="Times New Roman" pitchFamily="18" charset="0"/>
                            </a:rPr>
                            <m:t>1</m:t>
                          </m:r>
                        </m:sub>
                      </m:sSub>
                      <m:r>
                        <a:rPr lang="en-US" i="1">
                          <a:solidFill>
                            <a:schemeClr val="tx2">
                              <a:lumMod val="60000"/>
                              <a:lumOff val="40000"/>
                            </a:schemeClr>
                          </a:solidFill>
                          <a:latin typeface="Cambria Math"/>
                          <a:cs typeface="Times New Roman" pitchFamily="18" charset="0"/>
                        </a:rPr>
                        <m:t>−</m:t>
                      </m:r>
                      <m:r>
                        <a:rPr lang="en-US" i="1">
                          <a:solidFill>
                            <a:schemeClr val="tx2">
                              <a:lumMod val="60000"/>
                              <a:lumOff val="40000"/>
                            </a:schemeClr>
                          </a:solidFill>
                          <a:latin typeface="Cambria Math"/>
                          <a:cs typeface="Times New Roman" pitchFamily="18" charset="0"/>
                        </a:rPr>
                        <m:t>𝐹</m:t>
                      </m:r>
                      <m:r>
                        <a:rPr lang="en-US" b="0" i="1" smtClean="0">
                          <a:solidFill>
                            <a:schemeClr val="tx2">
                              <a:lumMod val="60000"/>
                              <a:lumOff val="40000"/>
                            </a:schemeClr>
                          </a:solidFill>
                          <a:latin typeface="Cambria Math"/>
                          <a:cs typeface="Times New Roman" pitchFamily="18" charset="0"/>
                        </a:rPr>
                        <m:t>+2</m:t>
                      </m:r>
                      <m:r>
                        <a:rPr lang="en-US" b="0" i="1" smtClean="0">
                          <a:solidFill>
                            <a:schemeClr val="tx2">
                              <a:lumMod val="60000"/>
                              <a:lumOff val="40000"/>
                            </a:schemeClr>
                          </a:solidFill>
                          <a:latin typeface="Cambria Math"/>
                          <a:cs typeface="Times New Roman" pitchFamily="18" charset="0"/>
                        </a:rPr>
                        <m:t>𝑃</m:t>
                      </m:r>
                      <m:r>
                        <a:rPr lang="en-US" i="1">
                          <a:solidFill>
                            <a:schemeClr val="tx2">
                              <a:lumMod val="60000"/>
                              <a:lumOff val="40000"/>
                            </a:schemeClr>
                          </a:solidFill>
                          <a:latin typeface="Cambria Math"/>
                          <a:cs typeface="Times New Roman" pitchFamily="18" charset="0"/>
                        </a:rPr>
                        <m:t>+1</m:t>
                      </m:r>
                    </m:oMath>
                  </m:oMathPara>
                </a14:m>
                <a:endParaRPr lang="en-IN" dirty="0" smtClean="0"/>
              </a:p>
              <a:p>
                <a:r>
                  <a:rPr lang="en-US" dirty="0"/>
                  <a:t>	</a:t>
                </a:r>
                <a:r>
                  <a:rPr lang="en-US" dirty="0">
                    <a:solidFill>
                      <a:schemeClr val="tx2">
                        <a:lumMod val="60000"/>
                        <a:lumOff val="40000"/>
                      </a:schemeClr>
                    </a:solidFill>
                    <a:cs typeface="Times New Roman" pitchFamily="18" charset="0"/>
                  </a:rPr>
                  <a:t> </a:t>
                </a:r>
                <a14:m>
                  <m:oMath xmlns:m="http://schemas.openxmlformats.org/officeDocument/2006/math">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𝐻</m:t>
                        </m:r>
                      </m:e>
                      <m:sub>
                        <m:r>
                          <a:rPr lang="en-US" i="1">
                            <a:solidFill>
                              <a:schemeClr val="tx2">
                                <a:lumMod val="60000"/>
                                <a:lumOff val="40000"/>
                              </a:schemeClr>
                            </a:solidFill>
                            <a:latin typeface="Cambria Math"/>
                            <a:cs typeface="Times New Roman" pitchFamily="18" charset="0"/>
                          </a:rPr>
                          <m:t>2</m:t>
                        </m:r>
                      </m:sub>
                    </m:sSub>
                    <m:r>
                      <a:rPr lang="en-US" i="1">
                        <a:solidFill>
                          <a:schemeClr val="tx2">
                            <a:lumMod val="60000"/>
                            <a:lumOff val="40000"/>
                          </a:schemeClr>
                        </a:solidFill>
                        <a:latin typeface="Cambria Math"/>
                        <a:cs typeface="Times New Roman" pitchFamily="18" charset="0"/>
                      </a:rPr>
                      <m:t>=</m:t>
                    </m:r>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𝐻</m:t>
                        </m:r>
                      </m:e>
                      <m:sub>
                        <m:r>
                          <a:rPr lang="en-US" i="1">
                            <a:solidFill>
                              <a:schemeClr val="tx2">
                                <a:lumMod val="60000"/>
                                <a:lumOff val="40000"/>
                              </a:schemeClr>
                            </a:solidFill>
                            <a:latin typeface="Cambria Math"/>
                            <a:cs typeface="Times New Roman" pitchFamily="18" charset="0"/>
                          </a:rPr>
                          <m:t>1</m:t>
                        </m:r>
                      </m:sub>
                    </m:sSub>
                    <m:r>
                      <a:rPr lang="en-US" i="1">
                        <a:solidFill>
                          <a:schemeClr val="tx2">
                            <a:lumMod val="60000"/>
                            <a:lumOff val="40000"/>
                          </a:schemeClr>
                        </a:solidFill>
                        <a:latin typeface="Cambria Math"/>
                        <a:cs typeface="Times New Roman" pitchFamily="18" charset="0"/>
                      </a:rPr>
                      <m:t>−</m:t>
                    </m:r>
                    <m:r>
                      <a:rPr lang="en-US" i="1">
                        <a:solidFill>
                          <a:schemeClr val="tx2">
                            <a:lumMod val="60000"/>
                            <a:lumOff val="40000"/>
                          </a:schemeClr>
                        </a:solidFill>
                        <a:latin typeface="Cambria Math"/>
                        <a:cs typeface="Times New Roman" pitchFamily="18" charset="0"/>
                      </a:rPr>
                      <m:t>𝐹</m:t>
                    </m:r>
                    <m:r>
                      <a:rPr lang="en-US" b="0" i="1" smtClean="0">
                        <a:solidFill>
                          <a:schemeClr val="tx2">
                            <a:lumMod val="60000"/>
                            <a:lumOff val="40000"/>
                          </a:schemeClr>
                        </a:solidFill>
                        <a:latin typeface="Cambria Math"/>
                        <a:cs typeface="Times New Roman" pitchFamily="18" charset="0"/>
                      </a:rPr>
                      <m:t>+2</m:t>
                    </m:r>
                    <m:r>
                      <a:rPr lang="en-US" b="0" i="1" smtClean="0">
                        <a:solidFill>
                          <a:schemeClr val="tx2">
                            <a:lumMod val="60000"/>
                            <a:lumOff val="40000"/>
                          </a:schemeClr>
                        </a:solidFill>
                        <a:latin typeface="Cambria Math"/>
                        <a:cs typeface="Times New Roman" pitchFamily="18" charset="0"/>
                      </a:rPr>
                      <m:t>𝑃</m:t>
                    </m:r>
                    <m:r>
                      <a:rPr lang="en-US" i="1">
                        <a:solidFill>
                          <a:schemeClr val="tx2">
                            <a:lumMod val="60000"/>
                            <a:lumOff val="40000"/>
                          </a:schemeClr>
                        </a:solidFill>
                        <a:latin typeface="Cambria Math"/>
                        <a:cs typeface="Times New Roman" pitchFamily="18" charset="0"/>
                      </a:rPr>
                      <m:t>+1</m:t>
                    </m:r>
                  </m:oMath>
                </a14:m>
                <a:r>
                  <a:rPr lang="en-US" i="1" dirty="0">
                    <a:solidFill>
                      <a:schemeClr val="tx2">
                        <a:lumMod val="60000"/>
                        <a:lumOff val="40000"/>
                      </a:schemeClr>
                    </a:solidFill>
                    <a:latin typeface="Bookman Old Style" pitchFamily="18" charset="0"/>
                    <a:cs typeface="Times New Roman" pitchFamily="18" charset="0"/>
                  </a:rPr>
                  <a:t> </a:t>
                </a:r>
                <a:endParaRPr lang="en-IN" dirty="0"/>
              </a:p>
            </p:txBody>
          </p:sp>
        </mc:Choice>
        <mc:Fallback xmlns="">
          <p:sp>
            <p:nvSpPr>
              <p:cNvPr id="4" name="TextBox 3"/>
              <p:cNvSpPr txBox="1">
                <a:spLocks noRot="1" noChangeAspect="1" noMove="1" noResize="1" noEditPoints="1" noAdjustHandles="1" noChangeArrowheads="1" noChangeShapeType="1" noTextEdit="1"/>
              </p:cNvSpPr>
              <p:nvPr/>
            </p:nvSpPr>
            <p:spPr>
              <a:xfrm>
                <a:off x="323528" y="4509120"/>
                <a:ext cx="3888432" cy="923330"/>
              </a:xfrm>
              <a:prstGeom prst="rect">
                <a:avLst/>
              </a:prstGeom>
              <a:blipFill rotWithShape="1">
                <a:blip r:embed="rId3"/>
                <a:stretch>
                  <a:fillRect l="-1254" t="-3311" b="-9934"/>
                </a:stretch>
              </a:blipFill>
            </p:spPr>
            <p:txBody>
              <a:bodyPr/>
              <a:lstStyle/>
              <a:p>
                <a:r>
                  <a:rPr lang="en-IN">
                    <a:noFill/>
                  </a:rPr>
                  <a:t> </a:t>
                </a:r>
              </a:p>
            </p:txBody>
          </p:sp>
        </mc:Fallback>
      </mc:AlternateContent>
    </p:spTree>
    <p:extLst>
      <p:ext uri="{BB962C8B-B14F-4D97-AF65-F5344CB8AC3E}">
        <p14:creationId xmlns:p14="http://schemas.microsoft.com/office/powerpoint/2010/main" val="3289853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Impact of Stride(S)</a:t>
            </a:r>
            <a:endParaRPr lang="en-IN" dirty="0"/>
          </a:p>
        </p:txBody>
      </p:sp>
      <p:sp>
        <p:nvSpPr>
          <p:cNvPr id="3" name="Content Placeholder 2"/>
          <p:cNvSpPr>
            <a:spLocks noGrp="1"/>
          </p:cNvSpPr>
          <p:nvPr>
            <p:ph idx="1"/>
          </p:nvPr>
        </p:nvSpPr>
        <p:spPr>
          <a:xfrm>
            <a:off x="4860032" y="1600200"/>
            <a:ext cx="3826768" cy="4525963"/>
          </a:xfrm>
        </p:spPr>
        <p:txBody>
          <a:bodyPr>
            <a:normAutofit fontScale="85000" lnSpcReduction="10000"/>
          </a:bodyPr>
          <a:lstStyle/>
          <a:p>
            <a:r>
              <a:rPr lang="en-US" dirty="0">
                <a:solidFill>
                  <a:schemeClr val="tx2">
                    <a:lumMod val="60000"/>
                    <a:lumOff val="40000"/>
                  </a:schemeClr>
                </a:solidFill>
                <a:latin typeface="Bookman Old Style" pitchFamily="18" charset="0"/>
              </a:rPr>
              <a:t>It defines the intervals at which </a:t>
            </a:r>
            <a:r>
              <a:rPr lang="en-US" dirty="0" smtClean="0">
                <a:solidFill>
                  <a:schemeClr val="tx2">
                    <a:lumMod val="60000"/>
                    <a:lumOff val="40000"/>
                  </a:schemeClr>
                </a:solidFill>
                <a:latin typeface="Bookman Old Style" pitchFamily="18" charset="0"/>
              </a:rPr>
              <a:t>the filter </a:t>
            </a:r>
            <a:r>
              <a:rPr lang="en-US" dirty="0">
                <a:solidFill>
                  <a:schemeClr val="tx2">
                    <a:lumMod val="60000"/>
                    <a:lumOff val="40000"/>
                  </a:schemeClr>
                </a:solidFill>
                <a:latin typeface="Bookman Old Style" pitchFamily="18" charset="0"/>
              </a:rPr>
              <a:t>is applied (here S </a:t>
            </a:r>
            <a:r>
              <a:rPr lang="en-US" dirty="0" smtClean="0">
                <a:solidFill>
                  <a:schemeClr val="tx2">
                    <a:lumMod val="60000"/>
                    <a:lumOff val="40000"/>
                  </a:schemeClr>
                </a:solidFill>
                <a:latin typeface="Bookman Old Style" pitchFamily="18" charset="0"/>
              </a:rPr>
              <a:t>= 2)</a:t>
            </a:r>
          </a:p>
          <a:p>
            <a:r>
              <a:rPr lang="en-US" dirty="0">
                <a:solidFill>
                  <a:schemeClr val="tx2">
                    <a:lumMod val="60000"/>
                    <a:lumOff val="40000"/>
                  </a:schemeClr>
                </a:solidFill>
                <a:latin typeface="Bookman Old Style" pitchFamily="18" charset="0"/>
              </a:rPr>
              <a:t>Here, we are essentially </a:t>
            </a:r>
            <a:r>
              <a:rPr lang="en-US" dirty="0" smtClean="0">
                <a:solidFill>
                  <a:schemeClr val="tx2">
                    <a:lumMod val="60000"/>
                    <a:lumOff val="40000"/>
                  </a:schemeClr>
                </a:solidFill>
                <a:latin typeface="Bookman Old Style" pitchFamily="18" charset="0"/>
              </a:rPr>
              <a:t>skipping every </a:t>
            </a:r>
            <a:r>
              <a:rPr lang="en-US" dirty="0">
                <a:solidFill>
                  <a:schemeClr val="tx2">
                    <a:lumMod val="60000"/>
                    <a:lumOff val="40000"/>
                  </a:schemeClr>
                </a:solidFill>
                <a:latin typeface="Bookman Old Style" pitchFamily="18" charset="0"/>
              </a:rPr>
              <a:t>2nd pixel which will </a:t>
            </a:r>
            <a:r>
              <a:rPr lang="en-US" dirty="0" smtClean="0">
                <a:solidFill>
                  <a:schemeClr val="tx2">
                    <a:lumMod val="60000"/>
                    <a:lumOff val="40000"/>
                  </a:schemeClr>
                </a:solidFill>
                <a:latin typeface="Bookman Old Style" pitchFamily="18" charset="0"/>
              </a:rPr>
              <a:t>again result </a:t>
            </a:r>
            <a:r>
              <a:rPr lang="en-US" dirty="0">
                <a:solidFill>
                  <a:schemeClr val="tx2">
                    <a:lumMod val="60000"/>
                    <a:lumOff val="40000"/>
                  </a:schemeClr>
                </a:solidFill>
                <a:latin typeface="Bookman Old Style" pitchFamily="18" charset="0"/>
              </a:rPr>
              <a:t>in an output which is </a:t>
            </a:r>
            <a:r>
              <a:rPr lang="en-US" dirty="0" smtClean="0">
                <a:solidFill>
                  <a:schemeClr val="tx2">
                    <a:lumMod val="60000"/>
                    <a:lumOff val="40000"/>
                  </a:schemeClr>
                </a:solidFill>
                <a:latin typeface="Bookman Old Style" pitchFamily="18" charset="0"/>
              </a:rPr>
              <a:t>of smaller </a:t>
            </a:r>
            <a:r>
              <a:rPr lang="en-US" dirty="0">
                <a:solidFill>
                  <a:schemeClr val="tx2">
                    <a:lumMod val="60000"/>
                    <a:lumOff val="40000"/>
                  </a:schemeClr>
                </a:solidFill>
                <a:latin typeface="Bookman Old Style" pitchFamily="18" charset="0"/>
              </a:rPr>
              <a:t>dimensions</a:t>
            </a:r>
            <a:endParaRPr lang="en-IN" dirty="0">
              <a:solidFill>
                <a:schemeClr val="tx2">
                  <a:lumMod val="60000"/>
                  <a:lumOff val="40000"/>
                </a:schemeClr>
              </a:solidFill>
              <a:latin typeface="Bookman Old Style"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23528" y="4509120"/>
                <a:ext cx="3888432" cy="1305999"/>
              </a:xfrm>
              <a:prstGeom prst="rect">
                <a:avLst/>
              </a:prstGeom>
              <a:noFill/>
            </p:spPr>
            <p:txBody>
              <a:bodyPr wrap="square" rtlCol="0">
                <a:spAutoFit/>
              </a:bodyPr>
              <a:lstStyle/>
              <a:p>
                <a:r>
                  <a:rPr lang="en-US" b="1" dirty="0" smtClean="0">
                    <a:solidFill>
                      <a:schemeClr val="tx2">
                        <a:lumMod val="60000"/>
                        <a:lumOff val="40000"/>
                      </a:schemeClr>
                    </a:solidFill>
                    <a:latin typeface="Bookman Old Style" pitchFamily="18" charset="0"/>
                  </a:rPr>
                  <a:t>So, the modified equation</a:t>
                </a:r>
              </a:p>
              <a:p>
                <a:pPr/>
                <a14:m>
                  <m:oMathPara xmlns:m="http://schemas.openxmlformats.org/officeDocument/2006/math">
                    <m:oMathParaPr>
                      <m:jc m:val="centerGroup"/>
                    </m:oMathParaPr>
                    <m:oMath xmlns:m="http://schemas.openxmlformats.org/officeDocument/2006/math">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𝑊</m:t>
                          </m:r>
                        </m:e>
                        <m:sub>
                          <m:r>
                            <a:rPr lang="en-US" i="1">
                              <a:solidFill>
                                <a:schemeClr val="tx2">
                                  <a:lumMod val="60000"/>
                                  <a:lumOff val="40000"/>
                                </a:schemeClr>
                              </a:solidFill>
                              <a:latin typeface="Cambria Math"/>
                              <a:cs typeface="Times New Roman" pitchFamily="18" charset="0"/>
                            </a:rPr>
                            <m:t>2</m:t>
                          </m:r>
                        </m:sub>
                      </m:sSub>
                      <m:r>
                        <a:rPr lang="en-US" i="1">
                          <a:solidFill>
                            <a:schemeClr val="tx2">
                              <a:lumMod val="60000"/>
                              <a:lumOff val="40000"/>
                            </a:schemeClr>
                          </a:solidFill>
                          <a:latin typeface="Cambria Math"/>
                          <a:cs typeface="Times New Roman" pitchFamily="18" charset="0"/>
                        </a:rPr>
                        <m:t>=</m:t>
                      </m:r>
                      <m:f>
                        <m:fPr>
                          <m:ctrlPr>
                            <a:rPr lang="en-US" i="1" smtClean="0">
                              <a:solidFill>
                                <a:schemeClr val="tx2">
                                  <a:lumMod val="60000"/>
                                  <a:lumOff val="40000"/>
                                </a:schemeClr>
                              </a:solidFill>
                              <a:latin typeface="Cambria Math"/>
                              <a:cs typeface="Times New Roman" pitchFamily="18" charset="0"/>
                            </a:rPr>
                          </m:ctrlPr>
                        </m:fPr>
                        <m:num>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𝑊</m:t>
                              </m:r>
                            </m:e>
                            <m:sub>
                              <m:r>
                                <a:rPr lang="en-US" i="1">
                                  <a:solidFill>
                                    <a:schemeClr val="tx2">
                                      <a:lumMod val="60000"/>
                                      <a:lumOff val="40000"/>
                                    </a:schemeClr>
                                  </a:solidFill>
                                  <a:latin typeface="Cambria Math"/>
                                  <a:cs typeface="Times New Roman" pitchFamily="18" charset="0"/>
                                </a:rPr>
                                <m:t>1</m:t>
                              </m:r>
                            </m:sub>
                          </m:sSub>
                          <m:r>
                            <a:rPr lang="en-US" i="1">
                              <a:solidFill>
                                <a:schemeClr val="tx2">
                                  <a:lumMod val="60000"/>
                                  <a:lumOff val="40000"/>
                                </a:schemeClr>
                              </a:solidFill>
                              <a:latin typeface="Cambria Math"/>
                              <a:cs typeface="Times New Roman" pitchFamily="18" charset="0"/>
                            </a:rPr>
                            <m:t>−</m:t>
                          </m:r>
                          <m:r>
                            <a:rPr lang="en-US" i="1">
                              <a:solidFill>
                                <a:schemeClr val="tx2">
                                  <a:lumMod val="60000"/>
                                  <a:lumOff val="40000"/>
                                </a:schemeClr>
                              </a:solidFill>
                              <a:latin typeface="Cambria Math"/>
                              <a:cs typeface="Times New Roman" pitchFamily="18" charset="0"/>
                            </a:rPr>
                            <m:t>𝐹</m:t>
                          </m:r>
                          <m:r>
                            <a:rPr lang="en-US" i="1">
                              <a:solidFill>
                                <a:schemeClr val="tx2">
                                  <a:lumMod val="60000"/>
                                  <a:lumOff val="40000"/>
                                </a:schemeClr>
                              </a:solidFill>
                              <a:latin typeface="Cambria Math"/>
                              <a:cs typeface="Times New Roman" pitchFamily="18" charset="0"/>
                            </a:rPr>
                            <m:t>+2</m:t>
                          </m:r>
                          <m:r>
                            <a:rPr lang="en-US" i="1">
                              <a:solidFill>
                                <a:schemeClr val="tx2">
                                  <a:lumMod val="60000"/>
                                  <a:lumOff val="40000"/>
                                </a:schemeClr>
                              </a:solidFill>
                              <a:latin typeface="Cambria Math"/>
                              <a:cs typeface="Times New Roman" pitchFamily="18" charset="0"/>
                            </a:rPr>
                            <m:t>𝑃</m:t>
                          </m:r>
                        </m:num>
                        <m:den>
                          <m:r>
                            <a:rPr lang="en-US" b="0" i="1" smtClean="0">
                              <a:solidFill>
                                <a:schemeClr val="tx2">
                                  <a:lumMod val="60000"/>
                                  <a:lumOff val="40000"/>
                                </a:schemeClr>
                              </a:solidFill>
                              <a:latin typeface="Cambria Math"/>
                              <a:cs typeface="Times New Roman" pitchFamily="18" charset="0"/>
                            </a:rPr>
                            <m:t>𝑆</m:t>
                          </m:r>
                        </m:den>
                      </m:f>
                      <m:r>
                        <a:rPr lang="en-US" i="1">
                          <a:solidFill>
                            <a:schemeClr val="tx2">
                              <a:lumMod val="60000"/>
                              <a:lumOff val="40000"/>
                            </a:schemeClr>
                          </a:solidFill>
                          <a:latin typeface="Cambria Math"/>
                          <a:cs typeface="Times New Roman" pitchFamily="18" charset="0"/>
                        </a:rPr>
                        <m:t>+1</m:t>
                      </m:r>
                    </m:oMath>
                  </m:oMathPara>
                </a14:m>
                <a:endParaRPr lang="en-IN" dirty="0" smtClean="0"/>
              </a:p>
              <a:p>
                <a:r>
                  <a:rPr lang="en-US" dirty="0"/>
                  <a:t>	</a:t>
                </a:r>
                <a:r>
                  <a:rPr lang="en-US" dirty="0">
                    <a:solidFill>
                      <a:schemeClr val="tx2">
                        <a:lumMod val="60000"/>
                        <a:lumOff val="40000"/>
                      </a:schemeClr>
                    </a:solidFill>
                    <a:cs typeface="Times New Roman" pitchFamily="18" charset="0"/>
                  </a:rPr>
                  <a:t> </a:t>
                </a:r>
                <a14:m>
                  <m:oMath xmlns:m="http://schemas.openxmlformats.org/officeDocument/2006/math">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𝐻</m:t>
                        </m:r>
                      </m:e>
                      <m:sub>
                        <m:r>
                          <a:rPr lang="en-US" i="1">
                            <a:solidFill>
                              <a:schemeClr val="tx2">
                                <a:lumMod val="60000"/>
                                <a:lumOff val="40000"/>
                              </a:schemeClr>
                            </a:solidFill>
                            <a:latin typeface="Cambria Math"/>
                            <a:cs typeface="Times New Roman" pitchFamily="18" charset="0"/>
                          </a:rPr>
                          <m:t>2</m:t>
                        </m:r>
                      </m:sub>
                    </m:sSub>
                    <m:r>
                      <a:rPr lang="en-US" i="1">
                        <a:solidFill>
                          <a:schemeClr val="tx2">
                            <a:lumMod val="60000"/>
                            <a:lumOff val="40000"/>
                          </a:schemeClr>
                        </a:solidFill>
                        <a:latin typeface="Cambria Math"/>
                        <a:cs typeface="Times New Roman" pitchFamily="18" charset="0"/>
                      </a:rPr>
                      <m:t>=</m:t>
                    </m:r>
                    <m:f>
                      <m:fPr>
                        <m:ctrlPr>
                          <a:rPr lang="en-US" i="1" smtClean="0">
                            <a:solidFill>
                              <a:schemeClr val="tx2">
                                <a:lumMod val="60000"/>
                                <a:lumOff val="40000"/>
                              </a:schemeClr>
                            </a:solidFill>
                            <a:latin typeface="Cambria Math"/>
                            <a:cs typeface="Times New Roman" pitchFamily="18" charset="0"/>
                          </a:rPr>
                        </m:ctrlPr>
                      </m:fPr>
                      <m:num>
                        <m:sSub>
                          <m:sSubPr>
                            <m:ctrlPr>
                              <a:rPr lang="en-US" i="1">
                                <a:solidFill>
                                  <a:schemeClr val="tx2">
                                    <a:lumMod val="60000"/>
                                    <a:lumOff val="40000"/>
                                  </a:schemeClr>
                                </a:solidFill>
                                <a:latin typeface="Cambria Math"/>
                                <a:cs typeface="Times New Roman" pitchFamily="18" charset="0"/>
                              </a:rPr>
                            </m:ctrlPr>
                          </m:sSubPr>
                          <m:e>
                            <m:r>
                              <a:rPr lang="en-US" i="1">
                                <a:solidFill>
                                  <a:schemeClr val="tx2">
                                    <a:lumMod val="60000"/>
                                    <a:lumOff val="40000"/>
                                  </a:schemeClr>
                                </a:solidFill>
                                <a:latin typeface="Cambria Math"/>
                                <a:cs typeface="Times New Roman" pitchFamily="18" charset="0"/>
                              </a:rPr>
                              <m:t>𝐻</m:t>
                            </m:r>
                          </m:e>
                          <m:sub>
                            <m:r>
                              <a:rPr lang="en-US" i="1">
                                <a:solidFill>
                                  <a:schemeClr val="tx2">
                                    <a:lumMod val="60000"/>
                                    <a:lumOff val="40000"/>
                                  </a:schemeClr>
                                </a:solidFill>
                                <a:latin typeface="Cambria Math"/>
                                <a:cs typeface="Times New Roman" pitchFamily="18" charset="0"/>
                              </a:rPr>
                              <m:t>1</m:t>
                            </m:r>
                          </m:sub>
                        </m:sSub>
                        <m:r>
                          <a:rPr lang="en-US" i="1">
                            <a:solidFill>
                              <a:schemeClr val="tx2">
                                <a:lumMod val="60000"/>
                                <a:lumOff val="40000"/>
                              </a:schemeClr>
                            </a:solidFill>
                            <a:latin typeface="Cambria Math"/>
                            <a:cs typeface="Times New Roman" pitchFamily="18" charset="0"/>
                          </a:rPr>
                          <m:t>−</m:t>
                        </m:r>
                        <m:r>
                          <a:rPr lang="en-US" i="1">
                            <a:solidFill>
                              <a:schemeClr val="tx2">
                                <a:lumMod val="60000"/>
                                <a:lumOff val="40000"/>
                              </a:schemeClr>
                            </a:solidFill>
                            <a:latin typeface="Cambria Math"/>
                            <a:cs typeface="Times New Roman" pitchFamily="18" charset="0"/>
                          </a:rPr>
                          <m:t>𝐹</m:t>
                        </m:r>
                        <m:r>
                          <a:rPr lang="en-US" i="1">
                            <a:solidFill>
                              <a:schemeClr val="tx2">
                                <a:lumMod val="60000"/>
                                <a:lumOff val="40000"/>
                              </a:schemeClr>
                            </a:solidFill>
                            <a:latin typeface="Cambria Math"/>
                            <a:cs typeface="Times New Roman" pitchFamily="18" charset="0"/>
                          </a:rPr>
                          <m:t>+2</m:t>
                        </m:r>
                        <m:r>
                          <a:rPr lang="en-US" i="1">
                            <a:solidFill>
                              <a:schemeClr val="tx2">
                                <a:lumMod val="60000"/>
                                <a:lumOff val="40000"/>
                              </a:schemeClr>
                            </a:solidFill>
                            <a:latin typeface="Cambria Math"/>
                            <a:cs typeface="Times New Roman" pitchFamily="18" charset="0"/>
                          </a:rPr>
                          <m:t>𝑃</m:t>
                        </m:r>
                      </m:num>
                      <m:den>
                        <m:r>
                          <a:rPr lang="en-US" b="0" i="1" smtClean="0">
                            <a:solidFill>
                              <a:schemeClr val="tx2">
                                <a:lumMod val="60000"/>
                                <a:lumOff val="40000"/>
                              </a:schemeClr>
                            </a:solidFill>
                            <a:latin typeface="Cambria Math"/>
                            <a:cs typeface="Times New Roman" pitchFamily="18" charset="0"/>
                          </a:rPr>
                          <m:t>𝑆</m:t>
                        </m:r>
                      </m:den>
                    </m:f>
                    <m:r>
                      <a:rPr lang="en-US" i="1">
                        <a:solidFill>
                          <a:schemeClr val="tx2">
                            <a:lumMod val="60000"/>
                            <a:lumOff val="40000"/>
                          </a:schemeClr>
                        </a:solidFill>
                        <a:latin typeface="Cambria Math"/>
                        <a:cs typeface="Times New Roman" pitchFamily="18" charset="0"/>
                      </a:rPr>
                      <m:t>+1</m:t>
                    </m:r>
                  </m:oMath>
                </a14:m>
                <a:r>
                  <a:rPr lang="en-US" i="1" dirty="0">
                    <a:solidFill>
                      <a:schemeClr val="tx2">
                        <a:lumMod val="60000"/>
                        <a:lumOff val="40000"/>
                      </a:schemeClr>
                    </a:solidFill>
                    <a:latin typeface="Bookman Old Style" pitchFamily="18" charset="0"/>
                    <a:cs typeface="Times New Roman" pitchFamily="18" charset="0"/>
                  </a:rPr>
                  <a:t> </a:t>
                </a:r>
                <a:endParaRPr lang="en-IN" dirty="0"/>
              </a:p>
            </p:txBody>
          </p:sp>
        </mc:Choice>
        <mc:Fallback xmlns="">
          <p:sp>
            <p:nvSpPr>
              <p:cNvPr id="4" name="TextBox 3"/>
              <p:cNvSpPr txBox="1">
                <a:spLocks noRot="1" noChangeAspect="1" noMove="1" noResize="1" noEditPoints="1" noAdjustHandles="1" noChangeArrowheads="1" noChangeShapeType="1" noTextEdit="1"/>
              </p:cNvSpPr>
              <p:nvPr/>
            </p:nvSpPr>
            <p:spPr>
              <a:xfrm>
                <a:off x="323528" y="4509120"/>
                <a:ext cx="3888432" cy="1305999"/>
              </a:xfrm>
              <a:prstGeom prst="rect">
                <a:avLst/>
              </a:prstGeom>
              <a:blipFill rotWithShape="1">
                <a:blip r:embed="rId2"/>
                <a:stretch>
                  <a:fillRect l="-1254" t="-2336" b="-467"/>
                </a:stretch>
              </a:blipFill>
            </p:spPr>
            <p:txBody>
              <a:bodyPr/>
              <a:lstStyle/>
              <a:p>
                <a:r>
                  <a:rPr lang="en-IN">
                    <a:noFill/>
                  </a:rPr>
                  <a:t> </a:t>
                </a: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12776"/>
            <a:ext cx="4208884" cy="244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188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7944" y="1600200"/>
                <a:ext cx="4618856" cy="4525963"/>
              </a:xfrm>
            </p:spPr>
            <p:txBody>
              <a:bodyPr>
                <a:normAutofit fontScale="85000" lnSpcReduction="10000"/>
              </a:bodyPr>
              <a:lstStyle/>
              <a:p>
                <a:r>
                  <a:rPr lang="en-US" dirty="0" smtClean="0">
                    <a:solidFill>
                      <a:schemeClr val="tx2">
                        <a:lumMod val="60000"/>
                        <a:lumOff val="40000"/>
                      </a:schemeClr>
                    </a:solidFill>
                    <a:latin typeface="Bookman Old Style" pitchFamily="18" charset="0"/>
                  </a:rPr>
                  <a:t>Finally, coming to the depth of the output.</a:t>
                </a:r>
              </a:p>
              <a:p>
                <a:r>
                  <a:rPr lang="en-US" dirty="0">
                    <a:solidFill>
                      <a:schemeClr val="tx2">
                        <a:lumMod val="60000"/>
                        <a:lumOff val="40000"/>
                      </a:schemeClr>
                    </a:solidFill>
                    <a:latin typeface="Bookman Old Style" pitchFamily="18" charset="0"/>
                  </a:rPr>
                  <a:t>Each filter gives us one 2D output.</a:t>
                </a:r>
              </a:p>
              <a:p>
                <a:r>
                  <a:rPr lang="en-US" dirty="0">
                    <a:solidFill>
                      <a:schemeClr val="tx2">
                        <a:lumMod val="60000"/>
                        <a:lumOff val="40000"/>
                      </a:schemeClr>
                    </a:solidFill>
                    <a:latin typeface="Bookman Old Style" pitchFamily="18" charset="0"/>
                  </a:rPr>
                  <a:t>K filters will give us K such 2D </a:t>
                </a:r>
                <a:r>
                  <a:rPr lang="en-US" dirty="0" smtClean="0">
                    <a:solidFill>
                      <a:schemeClr val="tx2">
                        <a:lumMod val="60000"/>
                        <a:lumOff val="40000"/>
                      </a:schemeClr>
                    </a:solidFill>
                    <a:latin typeface="Bookman Old Style" pitchFamily="18" charset="0"/>
                  </a:rPr>
                  <a:t>outputs</a:t>
                </a:r>
              </a:p>
              <a:p>
                <a:r>
                  <a:rPr lang="en-US" dirty="0">
                    <a:solidFill>
                      <a:schemeClr val="tx2">
                        <a:lumMod val="60000"/>
                        <a:lumOff val="40000"/>
                      </a:schemeClr>
                    </a:solidFill>
                    <a:latin typeface="Bookman Old Style" pitchFamily="18" charset="0"/>
                  </a:rPr>
                  <a:t>We can think of the resulting output</a:t>
                </a:r>
              </a:p>
              <a:p>
                <a:r>
                  <a:rPr lang="en-US" dirty="0">
                    <a:solidFill>
                      <a:schemeClr val="tx2">
                        <a:lumMod val="60000"/>
                        <a:lumOff val="40000"/>
                      </a:schemeClr>
                    </a:solidFill>
                    <a:latin typeface="Bookman Old Style" pitchFamily="18" charset="0"/>
                  </a:rPr>
                  <a:t>as K × W2 × H2 </a:t>
                </a:r>
                <a:r>
                  <a:rPr lang="en-US" dirty="0" smtClean="0">
                    <a:solidFill>
                      <a:schemeClr val="tx2">
                        <a:lumMod val="60000"/>
                        <a:lumOff val="40000"/>
                      </a:schemeClr>
                    </a:solidFill>
                    <a:latin typeface="Bookman Old Style" pitchFamily="18" charset="0"/>
                  </a:rPr>
                  <a:t>volume</a:t>
                </a:r>
              </a:p>
              <a:p>
                <a:r>
                  <a:rPr lang="en-US" dirty="0" smtClean="0">
                    <a:solidFill>
                      <a:schemeClr val="tx2">
                        <a:lumMod val="60000"/>
                        <a:lumOff val="40000"/>
                      </a:schemeClr>
                    </a:solidFill>
                    <a:latin typeface="Bookman Old Style" pitchFamily="18" charset="0"/>
                  </a:rPr>
                  <a:t>Thus </a:t>
                </a:r>
                <a14:m>
                  <m:oMath xmlns:m="http://schemas.openxmlformats.org/officeDocument/2006/math">
                    <m:sSub>
                      <m:sSubPr>
                        <m:ctrlPr>
                          <a:rPr lang="en-US" i="1" smtClean="0">
                            <a:solidFill>
                              <a:schemeClr val="tx2">
                                <a:lumMod val="60000"/>
                                <a:lumOff val="40000"/>
                              </a:schemeClr>
                            </a:solidFill>
                            <a:latin typeface="Cambria Math"/>
                          </a:rPr>
                        </m:ctrlPr>
                      </m:sSubPr>
                      <m:e>
                        <m:r>
                          <a:rPr lang="en-US" b="0" i="1" smtClean="0">
                            <a:solidFill>
                              <a:schemeClr val="tx2">
                                <a:lumMod val="60000"/>
                                <a:lumOff val="40000"/>
                              </a:schemeClr>
                            </a:solidFill>
                            <a:latin typeface="Cambria Math"/>
                          </a:rPr>
                          <m:t>𝐷</m:t>
                        </m:r>
                      </m:e>
                      <m:sub>
                        <m:r>
                          <a:rPr lang="en-US" b="0" i="1" smtClean="0">
                            <a:solidFill>
                              <a:schemeClr val="tx2">
                                <a:lumMod val="60000"/>
                                <a:lumOff val="40000"/>
                              </a:schemeClr>
                            </a:solidFill>
                            <a:latin typeface="Cambria Math"/>
                          </a:rPr>
                          <m:t>2</m:t>
                        </m:r>
                      </m:sub>
                    </m:sSub>
                    <m:r>
                      <a:rPr lang="en-US" b="0" i="1" smtClean="0">
                        <a:solidFill>
                          <a:schemeClr val="tx2">
                            <a:lumMod val="60000"/>
                            <a:lumOff val="40000"/>
                          </a:schemeClr>
                        </a:solidFill>
                        <a:latin typeface="Cambria Math"/>
                      </a:rPr>
                      <m:t>=</m:t>
                    </m:r>
                    <m:r>
                      <a:rPr lang="en-US" b="0" i="1" smtClean="0">
                        <a:solidFill>
                          <a:schemeClr val="tx2">
                            <a:lumMod val="60000"/>
                            <a:lumOff val="40000"/>
                          </a:schemeClr>
                        </a:solidFill>
                        <a:latin typeface="Cambria Math"/>
                      </a:rPr>
                      <m:t>𝐾</m:t>
                    </m:r>
                  </m:oMath>
                </a14:m>
                <a:endParaRPr lang="en-IN" dirty="0">
                  <a:solidFill>
                    <a:schemeClr val="tx2">
                      <a:lumMod val="60000"/>
                      <a:lumOff val="40000"/>
                    </a:schemeClr>
                  </a:solidFill>
                  <a:latin typeface="Bookman Old Style"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7944" y="1600200"/>
                <a:ext cx="4618856" cy="4525963"/>
              </a:xfrm>
              <a:blipFill rotWithShape="1">
                <a:blip r:embed="rId2"/>
                <a:stretch>
                  <a:fillRect l="-2111" t="-2022" r="-1319"/>
                </a:stretch>
              </a:blipFill>
            </p:spPr>
            <p:txBody>
              <a:bodyPr/>
              <a:lstStyle/>
              <a:p>
                <a:r>
                  <a:rPr lang="en-IN">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3348781"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779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Intuition</a:t>
            </a:r>
            <a:endParaRPr lang="en-IN" dirty="0"/>
          </a:p>
        </p:txBody>
      </p:sp>
      <p:sp>
        <p:nvSpPr>
          <p:cNvPr id="3" name="Content Placeholder 2"/>
          <p:cNvSpPr>
            <a:spLocks noGrp="1"/>
          </p:cNvSpPr>
          <p:nvPr>
            <p:ph idx="1"/>
          </p:nvPr>
        </p:nvSpPr>
        <p:spPr/>
        <p:txBody>
          <a:bodyPr/>
          <a:lstStyle/>
          <a:p>
            <a:r>
              <a:rPr lang="en-US" dirty="0" smtClean="0"/>
              <a:t>Imagine how humans recognize objects:</a:t>
            </a:r>
            <a:br>
              <a:rPr lang="en-US" dirty="0" smtClean="0"/>
            </a:br>
            <a:r>
              <a:rPr lang="en-US" b="1" dirty="0" smtClean="0">
                <a:solidFill>
                  <a:schemeClr val="accent6">
                    <a:lumMod val="75000"/>
                  </a:schemeClr>
                </a:solidFill>
              </a:rPr>
              <a:t>You look at an image → your eyes detect edges, colors, and shapes → your brain combines these features to understand what it is.</a:t>
            </a:r>
          </a:p>
          <a:p>
            <a:r>
              <a:rPr lang="en-US" dirty="0" smtClean="0"/>
              <a:t>A CNN does exactly this — but computationally.</a:t>
            </a:r>
          </a:p>
          <a:p>
            <a:endParaRPr lang="en-IN" dirty="0"/>
          </a:p>
        </p:txBody>
      </p:sp>
    </p:spTree>
    <p:extLst>
      <p:ext uri="{BB962C8B-B14F-4D97-AF65-F5344CB8AC3E}">
        <p14:creationId xmlns:p14="http://schemas.microsoft.com/office/powerpoint/2010/main" val="18775013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385845" cy="393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5242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88265"/>
            <a:ext cx="7761462" cy="3548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308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04431"/>
            <a:ext cx="8425161" cy="505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371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8435827" cy="506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705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0728"/>
            <a:ext cx="8784976"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136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Sparse Connectivity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32040" y="1600200"/>
                <a:ext cx="3754760" cy="4525963"/>
              </a:xfrm>
            </p:spPr>
            <p:txBody>
              <a:bodyPr>
                <a:noAutofit/>
              </a:bodyPr>
              <a:lstStyle/>
              <a:p>
                <a:r>
                  <a:rPr lang="en-US" sz="2400" dirty="0" smtClean="0">
                    <a:solidFill>
                      <a:schemeClr val="tx2">
                        <a:lumMod val="60000"/>
                        <a:lumOff val="40000"/>
                      </a:schemeClr>
                    </a:solidFill>
                    <a:latin typeface="Bookman Old Style" pitchFamily="18" charset="0"/>
                  </a:rPr>
                  <a:t>This is what a regular feed-forward neural network will look like</a:t>
                </a:r>
              </a:p>
              <a:p>
                <a:r>
                  <a:rPr lang="en-US" sz="2400" dirty="0" smtClean="0">
                    <a:solidFill>
                      <a:schemeClr val="tx2">
                        <a:lumMod val="60000"/>
                        <a:lumOff val="40000"/>
                      </a:schemeClr>
                    </a:solidFill>
                    <a:latin typeface="Bookman Old Style" pitchFamily="18" charset="0"/>
                  </a:rPr>
                  <a:t>There are many dense connections</a:t>
                </a:r>
              </a:p>
              <a:p>
                <a:r>
                  <a:rPr lang="en-US" sz="2400" dirty="0" smtClean="0">
                    <a:solidFill>
                      <a:schemeClr val="tx2">
                        <a:lumMod val="60000"/>
                        <a:lumOff val="40000"/>
                      </a:schemeClr>
                    </a:solidFill>
                    <a:latin typeface="Bookman Old Style" pitchFamily="18" charset="0"/>
                  </a:rPr>
                  <a:t>For example all the 16 input neurons are contributing to the computation of </a:t>
                </a:r>
                <a14:m>
                  <m:oMath xmlns:m="http://schemas.openxmlformats.org/officeDocument/2006/math">
                    <m:sSub>
                      <m:sSubPr>
                        <m:ctrlPr>
                          <a:rPr lang="en-US" sz="2400" i="1" smtClean="0">
                            <a:solidFill>
                              <a:schemeClr val="tx2">
                                <a:lumMod val="60000"/>
                                <a:lumOff val="40000"/>
                              </a:schemeClr>
                            </a:solidFill>
                            <a:latin typeface="Cambria Math"/>
                          </a:rPr>
                        </m:ctrlPr>
                      </m:sSubPr>
                      <m:e>
                        <m:r>
                          <a:rPr lang="en-US" sz="2400" b="0" i="1" smtClean="0">
                            <a:solidFill>
                              <a:schemeClr val="tx2">
                                <a:lumMod val="60000"/>
                                <a:lumOff val="40000"/>
                              </a:schemeClr>
                            </a:solidFill>
                            <a:latin typeface="Cambria Math"/>
                          </a:rPr>
                          <m:t>h</m:t>
                        </m:r>
                      </m:e>
                      <m:sub>
                        <m:r>
                          <a:rPr lang="en-US" sz="2400" b="0" i="1" smtClean="0">
                            <a:solidFill>
                              <a:schemeClr val="tx2">
                                <a:lumMod val="60000"/>
                                <a:lumOff val="40000"/>
                              </a:schemeClr>
                            </a:solidFill>
                            <a:latin typeface="Cambria Math"/>
                          </a:rPr>
                          <m:t>11</m:t>
                        </m:r>
                      </m:sub>
                    </m:sSub>
                  </m:oMath>
                </a14:m>
                <a:endParaRPr lang="en-IN" sz="2400" dirty="0" smtClean="0">
                  <a:solidFill>
                    <a:schemeClr val="tx2">
                      <a:lumMod val="60000"/>
                      <a:lumOff val="40000"/>
                    </a:schemeClr>
                  </a:solidFill>
                  <a:latin typeface="Bookman Old Style" pitchFamily="18" charset="0"/>
                </a:endParaRPr>
              </a:p>
              <a:p>
                <a:r>
                  <a:rPr lang="en-US" sz="2400" dirty="0" smtClean="0">
                    <a:solidFill>
                      <a:schemeClr val="tx2">
                        <a:lumMod val="60000"/>
                        <a:lumOff val="40000"/>
                      </a:schemeClr>
                    </a:solidFill>
                    <a:latin typeface="Bookman Old Style" pitchFamily="18" charset="0"/>
                  </a:rPr>
                  <a:t>Contrast this to what happens in the case of convolution</a:t>
                </a:r>
                <a:endParaRPr lang="en-IN" sz="2400" dirty="0">
                  <a:solidFill>
                    <a:schemeClr val="tx2">
                      <a:lumMod val="60000"/>
                      <a:lumOff val="40000"/>
                    </a:schemeClr>
                  </a:solidFill>
                  <a:latin typeface="Bookman Old Style"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32040" y="1600200"/>
                <a:ext cx="3754760" cy="4525963"/>
              </a:xfrm>
              <a:blipFill rotWithShape="1">
                <a:blip r:embed="rId2"/>
                <a:stretch>
                  <a:fillRect l="-2110" t="-943" r="-3734" b="-15094"/>
                </a:stretch>
              </a:blipFill>
            </p:spPr>
            <p:txBody>
              <a:bodyPr/>
              <a:lstStyle/>
              <a:p>
                <a:r>
                  <a:rPr lang="en-IN">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84784"/>
            <a:ext cx="4824536" cy="471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812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Connectivity</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44008" y="1600200"/>
                <a:ext cx="4042792" cy="4525963"/>
              </a:xfrm>
            </p:spPr>
            <p:txBody>
              <a:bodyPr>
                <a:normAutofit fontScale="62500" lnSpcReduction="20000"/>
              </a:bodyPr>
              <a:lstStyle/>
              <a:p>
                <a:r>
                  <a:rPr lang="en-US" dirty="0" smtClean="0">
                    <a:solidFill>
                      <a:schemeClr val="tx2">
                        <a:lumMod val="60000"/>
                        <a:lumOff val="40000"/>
                      </a:schemeClr>
                    </a:solidFill>
                    <a:latin typeface="Bookman Old Style" pitchFamily="18" charset="0"/>
                  </a:rPr>
                  <a:t>Only a few local neurons participate in </a:t>
                </a:r>
                <a:r>
                  <a:rPr lang="en-US" dirty="0">
                    <a:solidFill>
                      <a:schemeClr val="tx2">
                        <a:lumMod val="60000"/>
                        <a:lumOff val="40000"/>
                      </a:schemeClr>
                    </a:solidFill>
                    <a:latin typeface="Bookman Old Style" pitchFamily="18" charset="0"/>
                  </a:rPr>
                  <a:t>the computation of </a:t>
                </a:r>
                <a14:m>
                  <m:oMath xmlns:m="http://schemas.openxmlformats.org/officeDocument/2006/math">
                    <m:sSub>
                      <m:sSubPr>
                        <m:ctrlPr>
                          <a:rPr lang="en-US" i="1" dirty="0" smtClean="0">
                            <a:solidFill>
                              <a:schemeClr val="tx2">
                                <a:lumMod val="60000"/>
                                <a:lumOff val="40000"/>
                              </a:schemeClr>
                            </a:solidFill>
                            <a:latin typeface="Cambria Math"/>
                          </a:rPr>
                        </m:ctrlPr>
                      </m:sSubPr>
                      <m:e>
                        <m:r>
                          <a:rPr lang="en-US" b="0" i="1" dirty="0" smtClean="0">
                            <a:solidFill>
                              <a:schemeClr val="tx2">
                                <a:lumMod val="60000"/>
                                <a:lumOff val="40000"/>
                              </a:schemeClr>
                            </a:solidFill>
                            <a:latin typeface="Cambria Math"/>
                          </a:rPr>
                          <m:t>h</m:t>
                        </m:r>
                      </m:e>
                      <m:sub>
                        <m:r>
                          <a:rPr lang="en-US" b="0" i="1" dirty="0" smtClean="0">
                            <a:solidFill>
                              <a:schemeClr val="tx2">
                                <a:lumMod val="60000"/>
                                <a:lumOff val="40000"/>
                              </a:schemeClr>
                            </a:solidFill>
                            <a:latin typeface="Cambria Math"/>
                          </a:rPr>
                          <m:t>11</m:t>
                        </m:r>
                      </m:sub>
                    </m:sSub>
                  </m:oMath>
                </a14:m>
                <a:endParaRPr lang="en-IN" dirty="0" smtClean="0">
                  <a:solidFill>
                    <a:schemeClr val="tx2">
                      <a:lumMod val="60000"/>
                      <a:lumOff val="40000"/>
                    </a:schemeClr>
                  </a:solidFill>
                  <a:latin typeface="Bookman Old Style" pitchFamily="18" charset="0"/>
                </a:endParaRPr>
              </a:p>
              <a:p>
                <a:r>
                  <a:rPr lang="en-US" dirty="0">
                    <a:solidFill>
                      <a:schemeClr val="tx2">
                        <a:lumMod val="60000"/>
                        <a:lumOff val="40000"/>
                      </a:schemeClr>
                    </a:solidFill>
                    <a:latin typeface="Bookman Old Style" pitchFamily="18" charset="0"/>
                  </a:rPr>
                  <a:t>For example, only pixels 1, 2, 5, </a:t>
                </a:r>
                <a:r>
                  <a:rPr lang="en-US" dirty="0" smtClean="0">
                    <a:solidFill>
                      <a:schemeClr val="tx2">
                        <a:lumMod val="60000"/>
                        <a:lumOff val="40000"/>
                      </a:schemeClr>
                    </a:solidFill>
                    <a:latin typeface="Bookman Old Style" pitchFamily="18" charset="0"/>
                  </a:rPr>
                  <a:t>6 contribute to </a:t>
                </a:r>
                <a14:m>
                  <m:oMath xmlns:m="http://schemas.openxmlformats.org/officeDocument/2006/math">
                    <m:sSub>
                      <m:sSubPr>
                        <m:ctrlPr>
                          <a:rPr lang="en-US" i="1" dirty="0">
                            <a:solidFill>
                              <a:schemeClr val="tx2">
                                <a:lumMod val="60000"/>
                                <a:lumOff val="40000"/>
                              </a:schemeClr>
                            </a:solidFill>
                            <a:latin typeface="Cambria Math"/>
                          </a:rPr>
                        </m:ctrlPr>
                      </m:sSubPr>
                      <m:e>
                        <m:r>
                          <a:rPr lang="en-US" i="1" dirty="0">
                            <a:solidFill>
                              <a:schemeClr val="tx2">
                                <a:lumMod val="60000"/>
                                <a:lumOff val="40000"/>
                              </a:schemeClr>
                            </a:solidFill>
                            <a:latin typeface="Cambria Math"/>
                          </a:rPr>
                          <m:t>h</m:t>
                        </m:r>
                      </m:e>
                      <m:sub>
                        <m:r>
                          <a:rPr lang="en-US" i="1" dirty="0">
                            <a:solidFill>
                              <a:schemeClr val="tx2">
                                <a:lumMod val="60000"/>
                                <a:lumOff val="40000"/>
                              </a:schemeClr>
                            </a:solidFill>
                            <a:latin typeface="Cambria Math"/>
                          </a:rPr>
                          <m:t>11</m:t>
                        </m:r>
                      </m:sub>
                    </m:sSub>
                  </m:oMath>
                </a14:m>
                <a:endParaRPr lang="en-IN" dirty="0" smtClean="0">
                  <a:solidFill>
                    <a:schemeClr val="tx2">
                      <a:lumMod val="60000"/>
                      <a:lumOff val="40000"/>
                    </a:schemeClr>
                  </a:solidFill>
                  <a:latin typeface="Bookman Old Style" pitchFamily="18" charset="0"/>
                </a:endParaRPr>
              </a:p>
              <a:p>
                <a:r>
                  <a:rPr lang="en-US" dirty="0">
                    <a:solidFill>
                      <a:schemeClr val="tx2">
                        <a:lumMod val="60000"/>
                        <a:lumOff val="40000"/>
                      </a:schemeClr>
                    </a:solidFill>
                    <a:latin typeface="Bookman Old Style" pitchFamily="18" charset="0"/>
                  </a:rPr>
                  <a:t>The connections are much </a:t>
                </a:r>
                <a:r>
                  <a:rPr lang="en-US" dirty="0" smtClean="0">
                    <a:solidFill>
                      <a:schemeClr val="tx2">
                        <a:lumMod val="60000"/>
                        <a:lumOff val="40000"/>
                      </a:schemeClr>
                    </a:solidFill>
                    <a:latin typeface="Bookman Old Style" pitchFamily="18" charset="0"/>
                  </a:rPr>
                  <a:t>sparser</a:t>
                </a:r>
              </a:p>
              <a:p>
                <a:r>
                  <a:rPr lang="en-US" dirty="0">
                    <a:solidFill>
                      <a:schemeClr val="tx2">
                        <a:lumMod val="60000"/>
                        <a:lumOff val="40000"/>
                      </a:schemeClr>
                    </a:solidFill>
                    <a:latin typeface="Bookman Old Style" pitchFamily="18" charset="0"/>
                  </a:rPr>
                  <a:t>We are taking advantage of the </a:t>
                </a:r>
                <a:r>
                  <a:rPr lang="en-US" dirty="0" smtClean="0">
                    <a:solidFill>
                      <a:schemeClr val="tx2">
                        <a:lumMod val="60000"/>
                        <a:lumOff val="40000"/>
                      </a:schemeClr>
                    </a:solidFill>
                    <a:latin typeface="Bookman Old Style" pitchFamily="18" charset="0"/>
                  </a:rPr>
                  <a:t>structure </a:t>
                </a:r>
                <a:r>
                  <a:rPr lang="en-US" dirty="0">
                    <a:solidFill>
                      <a:schemeClr val="tx2">
                        <a:lumMod val="60000"/>
                        <a:lumOff val="40000"/>
                      </a:schemeClr>
                    </a:solidFill>
                    <a:latin typeface="Bookman Old Style" pitchFamily="18" charset="0"/>
                  </a:rPr>
                  <a:t>of </a:t>
                </a:r>
                <a:r>
                  <a:rPr lang="en-US" dirty="0" smtClean="0">
                    <a:solidFill>
                      <a:schemeClr val="tx2">
                        <a:lumMod val="60000"/>
                        <a:lumOff val="40000"/>
                      </a:schemeClr>
                    </a:solidFill>
                    <a:latin typeface="Bookman Old Style" pitchFamily="18" charset="0"/>
                  </a:rPr>
                  <a:t>the mage(interactions between </a:t>
                </a:r>
                <a:r>
                  <a:rPr lang="en-US" dirty="0">
                    <a:solidFill>
                      <a:schemeClr val="tx2">
                        <a:lumMod val="60000"/>
                        <a:lumOff val="40000"/>
                      </a:schemeClr>
                    </a:solidFill>
                    <a:latin typeface="Bookman Old Style" pitchFamily="18" charset="0"/>
                  </a:rPr>
                  <a:t>neighboring pixels are </a:t>
                </a:r>
                <a:r>
                  <a:rPr lang="en-US">
                    <a:solidFill>
                      <a:schemeClr val="tx2">
                        <a:lumMod val="60000"/>
                        <a:lumOff val="40000"/>
                      </a:schemeClr>
                    </a:solidFill>
                    <a:latin typeface="Bookman Old Style" pitchFamily="18" charset="0"/>
                  </a:rPr>
                  <a:t>more </a:t>
                </a:r>
                <a:r>
                  <a:rPr lang="en-US" smtClean="0">
                    <a:solidFill>
                      <a:schemeClr val="tx2">
                        <a:lumMod val="60000"/>
                        <a:lumOff val="40000"/>
                      </a:schemeClr>
                    </a:solidFill>
                    <a:latin typeface="Bookman Old Style" pitchFamily="18" charset="0"/>
                  </a:rPr>
                  <a:t>interesting</a:t>
                </a:r>
                <a:r>
                  <a:rPr lang="en-US" dirty="0" smtClean="0">
                    <a:solidFill>
                      <a:schemeClr val="tx2">
                        <a:lumMod val="60000"/>
                        <a:lumOff val="40000"/>
                      </a:schemeClr>
                    </a:solidFill>
                    <a:latin typeface="Bookman Old Style" pitchFamily="18" charset="0"/>
                  </a:rPr>
                  <a:t>)</a:t>
                </a:r>
              </a:p>
              <a:p>
                <a:r>
                  <a:rPr lang="en-US" dirty="0">
                    <a:solidFill>
                      <a:schemeClr val="tx2">
                        <a:lumMod val="60000"/>
                        <a:lumOff val="40000"/>
                      </a:schemeClr>
                    </a:solidFill>
                    <a:latin typeface="Bookman Old Style" pitchFamily="18" charset="0"/>
                  </a:rPr>
                  <a:t>This sparse connectivity </a:t>
                </a:r>
                <a:r>
                  <a:rPr lang="en-US" dirty="0" smtClean="0">
                    <a:solidFill>
                      <a:schemeClr val="tx2">
                        <a:lumMod val="60000"/>
                        <a:lumOff val="40000"/>
                      </a:schemeClr>
                    </a:solidFill>
                    <a:latin typeface="Bookman Old Style" pitchFamily="18" charset="0"/>
                  </a:rPr>
                  <a:t>reduces the </a:t>
                </a:r>
                <a:r>
                  <a:rPr lang="en-US" dirty="0">
                    <a:solidFill>
                      <a:schemeClr val="tx2">
                        <a:lumMod val="60000"/>
                        <a:lumOff val="40000"/>
                      </a:schemeClr>
                    </a:solidFill>
                    <a:latin typeface="Bookman Old Style" pitchFamily="18" charset="0"/>
                  </a:rPr>
                  <a:t>number of parameters in </a:t>
                </a:r>
                <a:r>
                  <a:rPr lang="en-US" dirty="0" smtClean="0">
                    <a:solidFill>
                      <a:schemeClr val="tx2">
                        <a:lumMod val="60000"/>
                        <a:lumOff val="40000"/>
                      </a:schemeClr>
                    </a:solidFill>
                    <a:latin typeface="Bookman Old Style" pitchFamily="18" charset="0"/>
                  </a:rPr>
                  <a:t>the  model</a:t>
                </a:r>
                <a:endParaRPr lang="en-IN" dirty="0">
                  <a:solidFill>
                    <a:schemeClr val="tx2">
                      <a:lumMod val="60000"/>
                      <a:lumOff val="40000"/>
                    </a:schemeClr>
                  </a:solidFill>
                  <a:latin typeface="Bookman Old Style"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44008" y="1600200"/>
                <a:ext cx="4042792" cy="4525963"/>
              </a:xfrm>
              <a:blipFill rotWithShape="1">
                <a:blip r:embed="rId2"/>
                <a:stretch>
                  <a:fillRect l="-1357" t="-2022" r="-1810"/>
                </a:stretch>
              </a:blipFill>
            </p:spPr>
            <p:txBody>
              <a:bodyPr/>
              <a:lstStyle/>
              <a:p>
                <a:r>
                  <a:rPr lang="en-IN">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8840"/>
            <a:ext cx="381642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15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lstStyle/>
          <a:p>
            <a:r>
              <a:rPr lang="en-US" dirty="0"/>
              <a:t>Sparse Connectivity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98479" y="1268760"/>
                <a:ext cx="4588321" cy="4525963"/>
              </a:xfrm>
            </p:spPr>
            <p:txBody>
              <a:bodyPr>
                <a:noAutofit/>
              </a:bodyPr>
              <a:lstStyle/>
              <a:p>
                <a:r>
                  <a:rPr lang="en-US" sz="2400" dirty="0" smtClean="0">
                    <a:solidFill>
                      <a:schemeClr val="tx2">
                        <a:lumMod val="60000"/>
                        <a:lumOff val="40000"/>
                      </a:schemeClr>
                    </a:solidFill>
                    <a:latin typeface="Bookman Old Style" pitchFamily="18" charset="0"/>
                  </a:rPr>
                  <a:t>But is sparse connectivity </a:t>
                </a:r>
                <a:r>
                  <a:rPr lang="en-US" sz="2400" dirty="0">
                    <a:solidFill>
                      <a:schemeClr val="tx2">
                        <a:lumMod val="60000"/>
                        <a:lumOff val="40000"/>
                      </a:schemeClr>
                    </a:solidFill>
                    <a:latin typeface="Bookman Old Style" pitchFamily="18" charset="0"/>
                  </a:rPr>
                  <a:t>really </a:t>
                </a:r>
                <a:r>
                  <a:rPr lang="en-US" sz="2400" dirty="0" smtClean="0">
                    <a:solidFill>
                      <a:schemeClr val="tx2">
                        <a:lumMod val="60000"/>
                        <a:lumOff val="40000"/>
                      </a:schemeClr>
                    </a:solidFill>
                    <a:latin typeface="Bookman Old Style" pitchFamily="18" charset="0"/>
                  </a:rPr>
                  <a:t>good thing ?</a:t>
                </a:r>
              </a:p>
              <a:p>
                <a:r>
                  <a:rPr lang="en-US" sz="2400" dirty="0">
                    <a:solidFill>
                      <a:schemeClr val="tx2">
                        <a:lumMod val="60000"/>
                        <a:lumOff val="40000"/>
                      </a:schemeClr>
                    </a:solidFill>
                    <a:latin typeface="Bookman Old Style" pitchFamily="18" charset="0"/>
                  </a:rPr>
                  <a:t>Aren’t we losing information (by </a:t>
                </a:r>
                <a:r>
                  <a:rPr lang="en-US" sz="2400" dirty="0" smtClean="0">
                    <a:solidFill>
                      <a:schemeClr val="tx2">
                        <a:lumMod val="60000"/>
                        <a:lumOff val="40000"/>
                      </a:schemeClr>
                    </a:solidFill>
                    <a:latin typeface="Bookman Old Style" pitchFamily="18" charset="0"/>
                  </a:rPr>
                  <a:t>losing </a:t>
                </a:r>
                <a:r>
                  <a:rPr lang="en-US" sz="2400" dirty="0">
                    <a:solidFill>
                      <a:schemeClr val="tx2">
                        <a:lumMod val="60000"/>
                        <a:lumOff val="40000"/>
                      </a:schemeClr>
                    </a:solidFill>
                    <a:latin typeface="Bookman Old Style" pitchFamily="18" charset="0"/>
                  </a:rPr>
                  <a:t>interactions between some </a:t>
                </a:r>
                <a:r>
                  <a:rPr lang="en-US" sz="2400" dirty="0" smtClean="0">
                    <a:solidFill>
                      <a:schemeClr val="tx2">
                        <a:lumMod val="60000"/>
                        <a:lumOff val="40000"/>
                      </a:schemeClr>
                    </a:solidFill>
                    <a:latin typeface="Bookman Old Style" pitchFamily="18" charset="0"/>
                  </a:rPr>
                  <a:t>input pixels)</a:t>
                </a:r>
              </a:p>
              <a:p>
                <a:r>
                  <a:rPr lang="en-IN" sz="2400" dirty="0">
                    <a:solidFill>
                      <a:schemeClr val="tx2">
                        <a:lumMod val="60000"/>
                        <a:lumOff val="40000"/>
                      </a:schemeClr>
                    </a:solidFill>
                    <a:latin typeface="Bookman Old Style" pitchFamily="18" charset="0"/>
                  </a:rPr>
                  <a:t>Well, not </a:t>
                </a:r>
                <a:r>
                  <a:rPr lang="en-IN" sz="2400" dirty="0" smtClean="0">
                    <a:solidFill>
                      <a:schemeClr val="tx2">
                        <a:lumMod val="60000"/>
                        <a:lumOff val="40000"/>
                      </a:schemeClr>
                    </a:solidFill>
                    <a:latin typeface="Bookman Old Style" pitchFamily="18" charset="0"/>
                  </a:rPr>
                  <a:t>really</a:t>
                </a:r>
              </a:p>
              <a:p>
                <a:r>
                  <a:rPr lang="en-US" sz="2400" dirty="0">
                    <a:solidFill>
                      <a:schemeClr val="tx2">
                        <a:lumMod val="60000"/>
                        <a:lumOff val="40000"/>
                      </a:schemeClr>
                    </a:solidFill>
                    <a:latin typeface="Bookman Old Style" pitchFamily="18" charset="0"/>
                  </a:rPr>
                  <a:t>The two highlighted neurons (</a:t>
                </a:r>
                <a14:m>
                  <m:oMath xmlns:m="http://schemas.openxmlformats.org/officeDocument/2006/math">
                    <m:sSub>
                      <m:sSubPr>
                        <m:ctrlPr>
                          <a:rPr lang="en-US" sz="2400" i="1" dirty="0" smtClean="0">
                            <a:solidFill>
                              <a:schemeClr val="tx2">
                                <a:lumMod val="60000"/>
                                <a:lumOff val="40000"/>
                              </a:schemeClr>
                            </a:solidFill>
                            <a:latin typeface="Cambria Math"/>
                          </a:rPr>
                        </m:ctrlPr>
                      </m:sSubPr>
                      <m:e>
                        <m:r>
                          <a:rPr lang="en-US" sz="2400" b="0" i="1" dirty="0" smtClean="0">
                            <a:solidFill>
                              <a:schemeClr val="tx2">
                                <a:lumMod val="60000"/>
                                <a:lumOff val="40000"/>
                              </a:schemeClr>
                            </a:solidFill>
                            <a:latin typeface="Cambria Math"/>
                          </a:rPr>
                          <m:t>𝑥</m:t>
                        </m:r>
                      </m:e>
                      <m:sub>
                        <m:r>
                          <a:rPr lang="en-US" sz="2400" b="0" i="1" dirty="0" smtClean="0">
                            <a:solidFill>
                              <a:schemeClr val="tx2">
                                <a:lumMod val="60000"/>
                                <a:lumOff val="40000"/>
                              </a:schemeClr>
                            </a:solidFill>
                            <a:latin typeface="Cambria Math"/>
                          </a:rPr>
                          <m:t>1</m:t>
                        </m:r>
                      </m:sub>
                    </m:sSub>
                  </m:oMath>
                </a14:m>
                <a:r>
                  <a:rPr lang="en-US" sz="2400" dirty="0">
                    <a:solidFill>
                      <a:schemeClr val="tx2">
                        <a:lumMod val="60000"/>
                        <a:lumOff val="40000"/>
                      </a:schemeClr>
                    </a:solidFill>
                    <a:latin typeface="Bookman Old Style" pitchFamily="18" charset="0"/>
                  </a:rPr>
                  <a:t> </a:t>
                </a:r>
                <a:r>
                  <a:rPr lang="en-US" sz="2400" dirty="0" smtClean="0">
                    <a:solidFill>
                      <a:schemeClr val="tx2">
                        <a:lumMod val="60000"/>
                        <a:lumOff val="40000"/>
                      </a:schemeClr>
                    </a:solidFill>
                    <a:latin typeface="Bookman Old Style" pitchFamily="18" charset="0"/>
                  </a:rPr>
                  <a:t>&amp; </a:t>
                </a:r>
                <a14:m>
                  <m:oMath xmlns:m="http://schemas.openxmlformats.org/officeDocument/2006/math">
                    <m:sSub>
                      <m:sSubPr>
                        <m:ctrlPr>
                          <a:rPr lang="en-US" sz="2400" i="1" smtClean="0">
                            <a:solidFill>
                              <a:schemeClr val="tx2">
                                <a:lumMod val="60000"/>
                                <a:lumOff val="40000"/>
                              </a:schemeClr>
                            </a:solidFill>
                            <a:latin typeface="Cambria Math"/>
                          </a:rPr>
                        </m:ctrlPr>
                      </m:sSubPr>
                      <m:e>
                        <m:r>
                          <a:rPr lang="en-US" sz="2400" b="0" i="1" smtClean="0">
                            <a:solidFill>
                              <a:schemeClr val="tx2">
                                <a:lumMod val="60000"/>
                                <a:lumOff val="40000"/>
                              </a:schemeClr>
                            </a:solidFill>
                            <a:latin typeface="Cambria Math"/>
                          </a:rPr>
                          <m:t>𝑥</m:t>
                        </m:r>
                      </m:e>
                      <m:sub>
                        <m:r>
                          <a:rPr lang="en-US" sz="2400" b="0" i="1" smtClean="0">
                            <a:solidFill>
                              <a:schemeClr val="tx2">
                                <a:lumMod val="60000"/>
                                <a:lumOff val="40000"/>
                              </a:schemeClr>
                            </a:solidFill>
                            <a:latin typeface="Cambria Math"/>
                          </a:rPr>
                          <m:t>5</m:t>
                        </m:r>
                      </m:sub>
                    </m:sSub>
                  </m:oMath>
                </a14:m>
                <a:r>
                  <a:rPr lang="en-US" sz="2400" dirty="0" smtClean="0">
                    <a:solidFill>
                      <a:schemeClr val="tx2">
                        <a:lumMod val="60000"/>
                        <a:lumOff val="40000"/>
                      </a:schemeClr>
                    </a:solidFill>
                    <a:latin typeface="Bookman Old Style" pitchFamily="18" charset="0"/>
                  </a:rPr>
                  <a:t>) </a:t>
                </a:r>
                <a:r>
                  <a:rPr lang="en-US" sz="2400" dirty="0">
                    <a:solidFill>
                      <a:schemeClr val="tx2">
                        <a:lumMod val="60000"/>
                        <a:lumOff val="40000"/>
                      </a:schemeClr>
                    </a:solidFill>
                    <a:latin typeface="Bookman Old Style" pitchFamily="18" charset="0"/>
                  </a:rPr>
                  <a:t>do not interact in layer </a:t>
                </a:r>
                <a:r>
                  <a:rPr lang="en-US" sz="2400" dirty="0" smtClean="0">
                    <a:solidFill>
                      <a:schemeClr val="tx2">
                        <a:lumMod val="60000"/>
                        <a:lumOff val="40000"/>
                      </a:schemeClr>
                    </a:solidFill>
                    <a:latin typeface="Bookman Old Style" pitchFamily="18" charset="0"/>
                  </a:rPr>
                  <a:t>1</a:t>
                </a:r>
              </a:p>
              <a:p>
                <a:r>
                  <a:rPr lang="en-US" sz="2400" dirty="0">
                    <a:solidFill>
                      <a:schemeClr val="tx2">
                        <a:lumMod val="60000"/>
                        <a:lumOff val="40000"/>
                      </a:schemeClr>
                    </a:solidFill>
                    <a:latin typeface="Bookman Old Style" pitchFamily="18" charset="0"/>
                  </a:rPr>
                  <a:t>But they indirectly contribute to </a:t>
                </a:r>
                <a:r>
                  <a:rPr lang="en-US" sz="2400" dirty="0" smtClean="0">
                    <a:solidFill>
                      <a:schemeClr val="tx2">
                        <a:lumMod val="60000"/>
                        <a:lumOff val="40000"/>
                      </a:schemeClr>
                    </a:solidFill>
                    <a:latin typeface="Bookman Old Style" pitchFamily="18" charset="0"/>
                  </a:rPr>
                  <a:t>the computation </a:t>
                </a:r>
                <a:r>
                  <a:rPr lang="en-US" sz="2400" dirty="0">
                    <a:solidFill>
                      <a:schemeClr val="tx2">
                        <a:lumMod val="60000"/>
                        <a:lumOff val="40000"/>
                      </a:schemeClr>
                    </a:solidFill>
                    <a:latin typeface="Bookman Old Style" pitchFamily="18" charset="0"/>
                  </a:rPr>
                  <a:t>of </a:t>
                </a:r>
                <a14:m>
                  <m:oMath xmlns:m="http://schemas.openxmlformats.org/officeDocument/2006/math">
                    <m:sSub>
                      <m:sSubPr>
                        <m:ctrlPr>
                          <a:rPr lang="en-US" sz="2400" i="1" dirty="0" smtClean="0">
                            <a:solidFill>
                              <a:schemeClr val="tx2">
                                <a:lumMod val="60000"/>
                                <a:lumOff val="40000"/>
                              </a:schemeClr>
                            </a:solidFill>
                            <a:latin typeface="Cambria Math"/>
                          </a:rPr>
                        </m:ctrlPr>
                      </m:sSubPr>
                      <m:e>
                        <m:r>
                          <a:rPr lang="en-US" sz="2400" b="0" i="1" dirty="0" smtClean="0">
                            <a:solidFill>
                              <a:schemeClr val="tx2">
                                <a:lumMod val="60000"/>
                                <a:lumOff val="40000"/>
                              </a:schemeClr>
                            </a:solidFill>
                            <a:latin typeface="Cambria Math"/>
                          </a:rPr>
                          <m:t>𝑔</m:t>
                        </m:r>
                      </m:e>
                      <m:sub>
                        <m:r>
                          <a:rPr lang="en-US" sz="2400" b="0" i="1" dirty="0" smtClean="0">
                            <a:solidFill>
                              <a:schemeClr val="tx2">
                                <a:lumMod val="60000"/>
                                <a:lumOff val="40000"/>
                              </a:schemeClr>
                            </a:solidFill>
                            <a:latin typeface="Cambria Math"/>
                          </a:rPr>
                          <m:t>3</m:t>
                        </m:r>
                      </m:sub>
                    </m:sSub>
                  </m:oMath>
                </a14:m>
                <a:r>
                  <a:rPr lang="en-US" sz="2400" dirty="0">
                    <a:solidFill>
                      <a:schemeClr val="tx2">
                        <a:lumMod val="60000"/>
                        <a:lumOff val="40000"/>
                      </a:schemeClr>
                    </a:solidFill>
                    <a:latin typeface="Bookman Old Style" pitchFamily="18" charset="0"/>
                  </a:rPr>
                  <a:t> and hence </a:t>
                </a:r>
                <a:r>
                  <a:rPr lang="en-US" sz="2400" dirty="0" smtClean="0">
                    <a:solidFill>
                      <a:schemeClr val="tx2">
                        <a:lumMod val="60000"/>
                        <a:lumOff val="40000"/>
                      </a:schemeClr>
                    </a:solidFill>
                    <a:latin typeface="Bookman Old Style" pitchFamily="18" charset="0"/>
                  </a:rPr>
                  <a:t>interacting directly</a:t>
                </a:r>
                <a:endParaRPr lang="en-IN" sz="2400" dirty="0">
                  <a:solidFill>
                    <a:schemeClr val="tx2">
                      <a:lumMod val="60000"/>
                      <a:lumOff val="40000"/>
                    </a:schemeClr>
                  </a:solidFill>
                  <a:latin typeface="Bookman Old Style"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98479" y="1268760"/>
                <a:ext cx="4588321" cy="4525963"/>
              </a:xfrm>
              <a:blipFill rotWithShape="1">
                <a:blip r:embed="rId2"/>
                <a:stretch>
                  <a:fillRect l="-1726" t="-942" r="-1992" b="-24764"/>
                </a:stretch>
              </a:blipFill>
            </p:spPr>
            <p:txBody>
              <a:bodyPr/>
              <a:lstStyle/>
              <a:p>
                <a:r>
                  <a:rPr lang="en-IN">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083641"/>
            <a:ext cx="399097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3009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Sharing</a:t>
            </a:r>
            <a:endParaRPr lang="en-IN" dirty="0"/>
          </a:p>
        </p:txBody>
      </p:sp>
      <p:sp>
        <p:nvSpPr>
          <p:cNvPr id="3" name="Content Placeholder 2"/>
          <p:cNvSpPr>
            <a:spLocks noGrp="1"/>
          </p:cNvSpPr>
          <p:nvPr>
            <p:ph idx="1"/>
          </p:nvPr>
        </p:nvSpPr>
        <p:spPr>
          <a:xfrm>
            <a:off x="5076056" y="1600200"/>
            <a:ext cx="3610744" cy="4525963"/>
          </a:xfrm>
        </p:spPr>
        <p:txBody>
          <a:bodyPr>
            <a:normAutofit fontScale="70000" lnSpcReduction="20000"/>
          </a:bodyPr>
          <a:lstStyle/>
          <a:p>
            <a:r>
              <a:rPr lang="en-US" dirty="0">
                <a:solidFill>
                  <a:schemeClr val="tx2">
                    <a:lumMod val="60000"/>
                    <a:lumOff val="40000"/>
                  </a:schemeClr>
                </a:solidFill>
                <a:latin typeface="Bookman Old Style" pitchFamily="18" charset="0"/>
              </a:rPr>
              <a:t>Consider the following </a:t>
            </a:r>
            <a:r>
              <a:rPr lang="en-US" dirty="0" smtClean="0">
                <a:solidFill>
                  <a:schemeClr val="tx2">
                    <a:lumMod val="60000"/>
                    <a:lumOff val="40000"/>
                  </a:schemeClr>
                </a:solidFill>
                <a:latin typeface="Bookman Old Style" pitchFamily="18" charset="0"/>
              </a:rPr>
              <a:t>network</a:t>
            </a:r>
          </a:p>
          <a:p>
            <a:r>
              <a:rPr lang="en-US" dirty="0">
                <a:solidFill>
                  <a:schemeClr val="tx2">
                    <a:lumMod val="60000"/>
                    <a:lumOff val="40000"/>
                  </a:schemeClr>
                </a:solidFill>
                <a:latin typeface="Bookman Old Style" pitchFamily="18" charset="0"/>
              </a:rPr>
              <a:t>Do we want the </a:t>
            </a:r>
            <a:r>
              <a:rPr lang="en-US" dirty="0" smtClean="0">
                <a:solidFill>
                  <a:schemeClr val="tx2">
                    <a:lumMod val="60000"/>
                    <a:lumOff val="40000"/>
                  </a:schemeClr>
                </a:solidFill>
                <a:latin typeface="Bookman Old Style" pitchFamily="18" charset="0"/>
              </a:rPr>
              <a:t>kernel weights </a:t>
            </a:r>
            <a:r>
              <a:rPr lang="en-US" dirty="0">
                <a:solidFill>
                  <a:schemeClr val="tx2">
                    <a:lumMod val="60000"/>
                    <a:lumOff val="40000"/>
                  </a:schemeClr>
                </a:solidFill>
                <a:latin typeface="Bookman Old Style" pitchFamily="18" charset="0"/>
              </a:rPr>
              <a:t>to be different for </a:t>
            </a:r>
            <a:r>
              <a:rPr lang="en-US" dirty="0" smtClean="0">
                <a:solidFill>
                  <a:schemeClr val="tx2">
                    <a:lumMod val="60000"/>
                    <a:lumOff val="40000"/>
                  </a:schemeClr>
                </a:solidFill>
                <a:latin typeface="Bookman Old Style" pitchFamily="18" charset="0"/>
              </a:rPr>
              <a:t>different </a:t>
            </a:r>
            <a:r>
              <a:rPr lang="en-US" dirty="0">
                <a:solidFill>
                  <a:schemeClr val="tx2">
                    <a:lumMod val="60000"/>
                    <a:lumOff val="40000"/>
                  </a:schemeClr>
                </a:solidFill>
                <a:latin typeface="Bookman Old Style" pitchFamily="18" charset="0"/>
              </a:rPr>
              <a:t>portions of the image</a:t>
            </a:r>
            <a:r>
              <a:rPr lang="en-US" dirty="0" smtClean="0">
                <a:solidFill>
                  <a:schemeClr val="tx2">
                    <a:lumMod val="60000"/>
                    <a:lumOff val="40000"/>
                  </a:schemeClr>
                </a:solidFill>
                <a:latin typeface="Bookman Old Style" pitchFamily="18" charset="0"/>
              </a:rPr>
              <a:t>?</a:t>
            </a:r>
          </a:p>
          <a:p>
            <a:r>
              <a:rPr lang="en-US" dirty="0">
                <a:solidFill>
                  <a:schemeClr val="tx2">
                    <a:lumMod val="60000"/>
                    <a:lumOff val="40000"/>
                  </a:schemeClr>
                </a:solidFill>
                <a:latin typeface="Bookman Old Style" pitchFamily="18" charset="0"/>
              </a:rPr>
              <a:t>Imagine that we are </a:t>
            </a:r>
            <a:r>
              <a:rPr lang="en-US" dirty="0" smtClean="0">
                <a:solidFill>
                  <a:schemeClr val="tx2">
                    <a:lumMod val="60000"/>
                    <a:lumOff val="40000"/>
                  </a:schemeClr>
                </a:solidFill>
                <a:latin typeface="Bookman Old Style" pitchFamily="18" charset="0"/>
              </a:rPr>
              <a:t>trying to </a:t>
            </a:r>
            <a:r>
              <a:rPr lang="en-US" dirty="0">
                <a:solidFill>
                  <a:schemeClr val="tx2">
                    <a:lumMod val="60000"/>
                    <a:lumOff val="40000"/>
                  </a:schemeClr>
                </a:solidFill>
                <a:latin typeface="Bookman Old Style" pitchFamily="18" charset="0"/>
              </a:rPr>
              <a:t>learn a kernel that </a:t>
            </a:r>
            <a:r>
              <a:rPr lang="en-US" dirty="0" smtClean="0">
                <a:solidFill>
                  <a:schemeClr val="tx2">
                    <a:lumMod val="60000"/>
                    <a:lumOff val="40000"/>
                  </a:schemeClr>
                </a:solidFill>
                <a:latin typeface="Bookman Old Style" pitchFamily="18" charset="0"/>
              </a:rPr>
              <a:t>detects edges</a:t>
            </a:r>
          </a:p>
          <a:p>
            <a:r>
              <a:rPr lang="en-US" dirty="0">
                <a:solidFill>
                  <a:schemeClr val="tx2">
                    <a:lumMod val="60000"/>
                    <a:lumOff val="40000"/>
                  </a:schemeClr>
                </a:solidFill>
                <a:latin typeface="Bookman Old Style" pitchFamily="18" charset="0"/>
              </a:rPr>
              <a:t>Shouldn’t we be applying </a:t>
            </a:r>
            <a:r>
              <a:rPr lang="en-US" dirty="0" smtClean="0">
                <a:solidFill>
                  <a:schemeClr val="tx2">
                    <a:lumMod val="60000"/>
                    <a:lumOff val="40000"/>
                  </a:schemeClr>
                </a:solidFill>
                <a:latin typeface="Bookman Old Style" pitchFamily="18" charset="0"/>
              </a:rPr>
              <a:t>the same </a:t>
            </a:r>
            <a:r>
              <a:rPr lang="en-US" dirty="0">
                <a:solidFill>
                  <a:schemeClr val="tx2">
                    <a:lumMod val="60000"/>
                    <a:lumOff val="40000"/>
                  </a:schemeClr>
                </a:solidFill>
                <a:latin typeface="Bookman Old Style" pitchFamily="18" charset="0"/>
              </a:rPr>
              <a:t>kernel at all the </a:t>
            </a:r>
            <a:r>
              <a:rPr lang="en-US" dirty="0" smtClean="0">
                <a:solidFill>
                  <a:schemeClr val="tx2">
                    <a:lumMod val="60000"/>
                    <a:lumOff val="40000"/>
                  </a:schemeClr>
                </a:solidFill>
                <a:latin typeface="Bookman Old Style" pitchFamily="18" charset="0"/>
              </a:rPr>
              <a:t>portions </a:t>
            </a:r>
            <a:r>
              <a:rPr lang="en-US" dirty="0">
                <a:solidFill>
                  <a:schemeClr val="tx2">
                    <a:lumMod val="60000"/>
                    <a:lumOff val="40000"/>
                  </a:schemeClr>
                </a:solidFill>
                <a:latin typeface="Bookman Old Style" pitchFamily="18" charset="0"/>
              </a:rPr>
              <a:t>of the image?</a:t>
            </a:r>
            <a:endParaRPr lang="en-IN" dirty="0">
              <a:solidFill>
                <a:schemeClr val="tx2">
                  <a:lumMod val="60000"/>
                  <a:lumOff val="40000"/>
                </a:schemeClr>
              </a:solidFill>
              <a:latin typeface="Bookman Old Style"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00808"/>
            <a:ext cx="4439840" cy="369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8163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Sharing</a:t>
            </a:r>
            <a:endParaRPr lang="en-IN" dirty="0"/>
          </a:p>
        </p:txBody>
      </p:sp>
      <p:sp>
        <p:nvSpPr>
          <p:cNvPr id="3" name="Content Placeholder 2"/>
          <p:cNvSpPr>
            <a:spLocks noGrp="1"/>
          </p:cNvSpPr>
          <p:nvPr>
            <p:ph idx="1"/>
          </p:nvPr>
        </p:nvSpPr>
        <p:spPr>
          <a:xfrm>
            <a:off x="4788024" y="1600200"/>
            <a:ext cx="3898776" cy="4525963"/>
          </a:xfrm>
        </p:spPr>
        <p:txBody>
          <a:bodyPr>
            <a:normAutofit fontScale="62500" lnSpcReduction="20000"/>
          </a:bodyPr>
          <a:lstStyle/>
          <a:p>
            <a:r>
              <a:rPr lang="en-US" dirty="0">
                <a:solidFill>
                  <a:schemeClr val="tx2">
                    <a:lumMod val="60000"/>
                    <a:lumOff val="40000"/>
                  </a:schemeClr>
                </a:solidFill>
                <a:latin typeface="Bookman Old Style" pitchFamily="18" charset="0"/>
              </a:rPr>
              <a:t>In other words shouldn’t the </a:t>
            </a:r>
            <a:r>
              <a:rPr lang="en-US" i="1" dirty="0" smtClean="0">
                <a:solidFill>
                  <a:schemeClr val="tx2">
                    <a:lumMod val="60000"/>
                    <a:lumOff val="40000"/>
                  </a:schemeClr>
                </a:solidFill>
                <a:latin typeface="Bookman Old Style" pitchFamily="18" charset="0"/>
              </a:rPr>
              <a:t>orange</a:t>
            </a:r>
            <a:r>
              <a:rPr lang="en-US" dirty="0" smtClean="0">
                <a:solidFill>
                  <a:schemeClr val="tx2">
                    <a:lumMod val="60000"/>
                    <a:lumOff val="40000"/>
                  </a:schemeClr>
                </a:solidFill>
                <a:latin typeface="Bookman Old Style" pitchFamily="18" charset="0"/>
              </a:rPr>
              <a:t> and </a:t>
            </a:r>
            <a:r>
              <a:rPr lang="en-US" i="1" dirty="0">
                <a:solidFill>
                  <a:schemeClr val="tx2">
                    <a:lumMod val="60000"/>
                    <a:lumOff val="40000"/>
                  </a:schemeClr>
                </a:solidFill>
                <a:latin typeface="Bookman Old Style" pitchFamily="18" charset="0"/>
              </a:rPr>
              <a:t>pink</a:t>
            </a:r>
            <a:r>
              <a:rPr lang="en-US" dirty="0">
                <a:solidFill>
                  <a:schemeClr val="tx2">
                    <a:lumMod val="60000"/>
                    <a:lumOff val="40000"/>
                  </a:schemeClr>
                </a:solidFill>
                <a:latin typeface="Bookman Old Style" pitchFamily="18" charset="0"/>
              </a:rPr>
              <a:t> kernels be the </a:t>
            </a:r>
            <a:r>
              <a:rPr lang="en-US" dirty="0" smtClean="0">
                <a:solidFill>
                  <a:schemeClr val="tx2">
                    <a:lumMod val="60000"/>
                    <a:lumOff val="40000"/>
                  </a:schemeClr>
                </a:solidFill>
                <a:latin typeface="Bookman Old Style" pitchFamily="18" charset="0"/>
              </a:rPr>
              <a:t>same</a:t>
            </a:r>
          </a:p>
          <a:p>
            <a:r>
              <a:rPr lang="en-IN" dirty="0">
                <a:solidFill>
                  <a:schemeClr val="tx2">
                    <a:lumMod val="60000"/>
                    <a:lumOff val="40000"/>
                  </a:schemeClr>
                </a:solidFill>
                <a:latin typeface="Bookman Old Style" pitchFamily="18" charset="0"/>
              </a:rPr>
              <a:t>Yes, </a:t>
            </a:r>
            <a:r>
              <a:rPr lang="en-IN" dirty="0" smtClean="0">
                <a:solidFill>
                  <a:schemeClr val="tx2">
                    <a:lumMod val="60000"/>
                    <a:lumOff val="40000"/>
                  </a:schemeClr>
                </a:solidFill>
                <a:latin typeface="Bookman Old Style" pitchFamily="18" charset="0"/>
              </a:rPr>
              <a:t>indeed</a:t>
            </a:r>
          </a:p>
          <a:p>
            <a:r>
              <a:rPr lang="en-US" dirty="0">
                <a:solidFill>
                  <a:schemeClr val="tx2">
                    <a:lumMod val="60000"/>
                    <a:lumOff val="40000"/>
                  </a:schemeClr>
                </a:solidFill>
                <a:latin typeface="Bookman Old Style" pitchFamily="18" charset="0"/>
              </a:rPr>
              <a:t>This would make the job of </a:t>
            </a:r>
            <a:r>
              <a:rPr lang="en-US" dirty="0" smtClean="0">
                <a:solidFill>
                  <a:schemeClr val="tx2">
                    <a:lumMod val="60000"/>
                    <a:lumOff val="40000"/>
                  </a:schemeClr>
                </a:solidFill>
                <a:latin typeface="Bookman Old Style" pitchFamily="18" charset="0"/>
              </a:rPr>
              <a:t>learning easier(instead </a:t>
            </a:r>
            <a:r>
              <a:rPr lang="en-US" dirty="0">
                <a:solidFill>
                  <a:schemeClr val="tx2">
                    <a:lumMod val="60000"/>
                    <a:lumOff val="40000"/>
                  </a:schemeClr>
                </a:solidFill>
                <a:latin typeface="Bookman Old Style" pitchFamily="18" charset="0"/>
              </a:rPr>
              <a:t>of trying to learn </a:t>
            </a:r>
            <a:r>
              <a:rPr lang="en-US" dirty="0" smtClean="0">
                <a:solidFill>
                  <a:schemeClr val="tx2">
                    <a:lumMod val="60000"/>
                    <a:lumOff val="40000"/>
                  </a:schemeClr>
                </a:solidFill>
                <a:latin typeface="Bookman Old Style" pitchFamily="18" charset="0"/>
              </a:rPr>
              <a:t>the same weights/kernels </a:t>
            </a:r>
            <a:r>
              <a:rPr lang="en-US" dirty="0">
                <a:solidFill>
                  <a:schemeClr val="tx2">
                    <a:lumMod val="60000"/>
                    <a:lumOff val="40000"/>
                  </a:schemeClr>
                </a:solidFill>
                <a:latin typeface="Bookman Old Style" pitchFamily="18" charset="0"/>
              </a:rPr>
              <a:t>at different </a:t>
            </a:r>
            <a:r>
              <a:rPr lang="en-US" dirty="0" smtClean="0">
                <a:solidFill>
                  <a:schemeClr val="tx2">
                    <a:lumMod val="60000"/>
                    <a:lumOff val="40000"/>
                  </a:schemeClr>
                </a:solidFill>
                <a:latin typeface="Bookman Old Style" pitchFamily="18" charset="0"/>
              </a:rPr>
              <a:t>locations </a:t>
            </a:r>
            <a:r>
              <a:rPr lang="en-US" dirty="0">
                <a:solidFill>
                  <a:schemeClr val="tx2">
                    <a:lumMod val="60000"/>
                    <a:lumOff val="40000"/>
                  </a:schemeClr>
                </a:solidFill>
                <a:latin typeface="Bookman Old Style" pitchFamily="18" charset="0"/>
              </a:rPr>
              <a:t>again and again</a:t>
            </a:r>
            <a:r>
              <a:rPr lang="en-US" dirty="0" smtClean="0">
                <a:solidFill>
                  <a:schemeClr val="tx2">
                    <a:lumMod val="60000"/>
                    <a:lumOff val="40000"/>
                  </a:schemeClr>
                </a:solidFill>
                <a:latin typeface="Bookman Old Style" pitchFamily="18" charset="0"/>
              </a:rPr>
              <a:t>)</a:t>
            </a:r>
          </a:p>
          <a:p>
            <a:r>
              <a:rPr lang="en-US" dirty="0">
                <a:solidFill>
                  <a:schemeClr val="tx2">
                    <a:lumMod val="60000"/>
                    <a:lumOff val="40000"/>
                  </a:schemeClr>
                </a:solidFill>
                <a:latin typeface="Bookman Old Style" pitchFamily="18" charset="0"/>
              </a:rPr>
              <a:t>But does that mean we can have </a:t>
            </a:r>
            <a:r>
              <a:rPr lang="en-US" dirty="0" smtClean="0">
                <a:solidFill>
                  <a:schemeClr val="tx2">
                    <a:lumMod val="60000"/>
                    <a:lumOff val="40000"/>
                  </a:schemeClr>
                </a:solidFill>
                <a:latin typeface="Bookman Old Style" pitchFamily="18" charset="0"/>
              </a:rPr>
              <a:t>only one kernel?</a:t>
            </a:r>
          </a:p>
          <a:p>
            <a:r>
              <a:rPr lang="en-US" dirty="0">
                <a:solidFill>
                  <a:schemeClr val="tx2">
                    <a:lumMod val="60000"/>
                    <a:lumOff val="40000"/>
                  </a:schemeClr>
                </a:solidFill>
                <a:latin typeface="Bookman Old Style" pitchFamily="18" charset="0"/>
              </a:rPr>
              <a:t>No, we can have many such </a:t>
            </a:r>
            <a:r>
              <a:rPr lang="en-US" dirty="0" smtClean="0">
                <a:solidFill>
                  <a:schemeClr val="tx2">
                    <a:lumMod val="60000"/>
                    <a:lumOff val="40000"/>
                  </a:schemeClr>
                </a:solidFill>
                <a:latin typeface="Bookman Old Style" pitchFamily="18" charset="0"/>
              </a:rPr>
              <a:t>kernels but </a:t>
            </a:r>
            <a:r>
              <a:rPr lang="en-US" dirty="0">
                <a:solidFill>
                  <a:schemeClr val="tx2">
                    <a:lumMod val="60000"/>
                    <a:lumOff val="40000"/>
                  </a:schemeClr>
                </a:solidFill>
                <a:latin typeface="Bookman Old Style" pitchFamily="18" charset="0"/>
              </a:rPr>
              <a:t>the kernels will be shared by </a:t>
            </a:r>
            <a:r>
              <a:rPr lang="en-US" dirty="0" err="1" smtClean="0">
                <a:solidFill>
                  <a:schemeClr val="tx2">
                    <a:lumMod val="60000"/>
                    <a:lumOff val="40000"/>
                  </a:schemeClr>
                </a:solidFill>
                <a:latin typeface="Bookman Old Style" pitchFamily="18" charset="0"/>
              </a:rPr>
              <a:t>alllocations</a:t>
            </a:r>
            <a:r>
              <a:rPr lang="en-US" dirty="0" smtClean="0">
                <a:solidFill>
                  <a:schemeClr val="tx2">
                    <a:lumMod val="60000"/>
                    <a:lumOff val="40000"/>
                  </a:schemeClr>
                </a:solidFill>
                <a:latin typeface="Bookman Old Style" pitchFamily="18" charset="0"/>
              </a:rPr>
              <a:t> </a:t>
            </a:r>
            <a:r>
              <a:rPr lang="en-US" dirty="0">
                <a:solidFill>
                  <a:schemeClr val="tx2">
                    <a:lumMod val="60000"/>
                    <a:lumOff val="40000"/>
                  </a:schemeClr>
                </a:solidFill>
                <a:latin typeface="Bookman Old Style" pitchFamily="18" charset="0"/>
              </a:rPr>
              <a:t>in the image</a:t>
            </a:r>
            <a:endParaRPr lang="en-IN" dirty="0">
              <a:solidFill>
                <a:schemeClr val="tx2">
                  <a:lumMod val="60000"/>
                  <a:lumOff val="40000"/>
                </a:schemeClr>
              </a:solidFill>
              <a:latin typeface="Bookman Old Style"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27636"/>
            <a:ext cx="4536504"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4797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2" name="Picture 4" descr="How the brain distinguishes between objects | MIT News | Massachusetts  Institute of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8640"/>
            <a:ext cx="6840760" cy="3120347"/>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501008"/>
            <a:ext cx="5695010" cy="320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58770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Sharing</a:t>
            </a:r>
            <a:endParaRPr lang="en-IN" dirty="0"/>
          </a:p>
        </p:txBody>
      </p:sp>
      <p:sp>
        <p:nvSpPr>
          <p:cNvPr id="3" name="Content Placeholder 2"/>
          <p:cNvSpPr>
            <a:spLocks noGrp="1"/>
          </p:cNvSpPr>
          <p:nvPr>
            <p:ph idx="1"/>
          </p:nvPr>
        </p:nvSpPr>
        <p:spPr>
          <a:xfrm>
            <a:off x="4788024" y="1600200"/>
            <a:ext cx="3898776" cy="4525963"/>
          </a:xfrm>
        </p:spPr>
        <p:txBody>
          <a:bodyPr>
            <a:normAutofit fontScale="62500" lnSpcReduction="20000"/>
          </a:bodyPr>
          <a:lstStyle/>
          <a:p>
            <a:r>
              <a:rPr lang="en-US" dirty="0">
                <a:solidFill>
                  <a:schemeClr val="tx2">
                    <a:lumMod val="60000"/>
                    <a:lumOff val="40000"/>
                  </a:schemeClr>
                </a:solidFill>
                <a:latin typeface="Bookman Old Style" pitchFamily="18" charset="0"/>
              </a:rPr>
              <a:t>In other words shouldn’t the </a:t>
            </a:r>
            <a:r>
              <a:rPr lang="en-US" i="1" dirty="0" smtClean="0">
                <a:solidFill>
                  <a:schemeClr val="tx2">
                    <a:lumMod val="60000"/>
                    <a:lumOff val="40000"/>
                  </a:schemeClr>
                </a:solidFill>
                <a:latin typeface="Bookman Old Style" pitchFamily="18" charset="0"/>
              </a:rPr>
              <a:t>orange</a:t>
            </a:r>
            <a:r>
              <a:rPr lang="en-US" dirty="0" smtClean="0">
                <a:solidFill>
                  <a:schemeClr val="tx2">
                    <a:lumMod val="60000"/>
                    <a:lumOff val="40000"/>
                  </a:schemeClr>
                </a:solidFill>
                <a:latin typeface="Bookman Old Style" pitchFamily="18" charset="0"/>
              </a:rPr>
              <a:t> and </a:t>
            </a:r>
            <a:r>
              <a:rPr lang="en-US" i="1" dirty="0">
                <a:solidFill>
                  <a:schemeClr val="tx2">
                    <a:lumMod val="60000"/>
                    <a:lumOff val="40000"/>
                  </a:schemeClr>
                </a:solidFill>
                <a:latin typeface="Bookman Old Style" pitchFamily="18" charset="0"/>
              </a:rPr>
              <a:t>pink</a:t>
            </a:r>
            <a:r>
              <a:rPr lang="en-US" dirty="0">
                <a:solidFill>
                  <a:schemeClr val="tx2">
                    <a:lumMod val="60000"/>
                    <a:lumOff val="40000"/>
                  </a:schemeClr>
                </a:solidFill>
                <a:latin typeface="Bookman Old Style" pitchFamily="18" charset="0"/>
              </a:rPr>
              <a:t> kernels be the </a:t>
            </a:r>
            <a:r>
              <a:rPr lang="en-US" dirty="0" smtClean="0">
                <a:solidFill>
                  <a:schemeClr val="tx2">
                    <a:lumMod val="60000"/>
                    <a:lumOff val="40000"/>
                  </a:schemeClr>
                </a:solidFill>
                <a:latin typeface="Bookman Old Style" pitchFamily="18" charset="0"/>
              </a:rPr>
              <a:t>same</a:t>
            </a:r>
          </a:p>
          <a:p>
            <a:r>
              <a:rPr lang="en-IN" dirty="0">
                <a:solidFill>
                  <a:schemeClr val="tx2">
                    <a:lumMod val="60000"/>
                    <a:lumOff val="40000"/>
                  </a:schemeClr>
                </a:solidFill>
                <a:latin typeface="Bookman Old Style" pitchFamily="18" charset="0"/>
              </a:rPr>
              <a:t>Yes, </a:t>
            </a:r>
            <a:r>
              <a:rPr lang="en-IN" dirty="0" smtClean="0">
                <a:solidFill>
                  <a:schemeClr val="tx2">
                    <a:lumMod val="60000"/>
                    <a:lumOff val="40000"/>
                  </a:schemeClr>
                </a:solidFill>
                <a:latin typeface="Bookman Old Style" pitchFamily="18" charset="0"/>
              </a:rPr>
              <a:t>indeed</a:t>
            </a:r>
          </a:p>
          <a:p>
            <a:r>
              <a:rPr lang="en-US" dirty="0">
                <a:solidFill>
                  <a:schemeClr val="tx2">
                    <a:lumMod val="60000"/>
                    <a:lumOff val="40000"/>
                  </a:schemeClr>
                </a:solidFill>
                <a:latin typeface="Bookman Old Style" pitchFamily="18" charset="0"/>
              </a:rPr>
              <a:t>This would make the job of </a:t>
            </a:r>
            <a:r>
              <a:rPr lang="en-US" dirty="0" smtClean="0">
                <a:solidFill>
                  <a:schemeClr val="tx2">
                    <a:lumMod val="60000"/>
                    <a:lumOff val="40000"/>
                  </a:schemeClr>
                </a:solidFill>
                <a:latin typeface="Bookman Old Style" pitchFamily="18" charset="0"/>
              </a:rPr>
              <a:t>learning easier(instead </a:t>
            </a:r>
            <a:r>
              <a:rPr lang="en-US" dirty="0">
                <a:solidFill>
                  <a:schemeClr val="tx2">
                    <a:lumMod val="60000"/>
                    <a:lumOff val="40000"/>
                  </a:schemeClr>
                </a:solidFill>
                <a:latin typeface="Bookman Old Style" pitchFamily="18" charset="0"/>
              </a:rPr>
              <a:t>of trying to learn </a:t>
            </a:r>
            <a:r>
              <a:rPr lang="en-US" dirty="0" smtClean="0">
                <a:solidFill>
                  <a:schemeClr val="tx2">
                    <a:lumMod val="60000"/>
                    <a:lumOff val="40000"/>
                  </a:schemeClr>
                </a:solidFill>
                <a:latin typeface="Bookman Old Style" pitchFamily="18" charset="0"/>
              </a:rPr>
              <a:t>the same weights/kernels </a:t>
            </a:r>
            <a:r>
              <a:rPr lang="en-US" dirty="0">
                <a:solidFill>
                  <a:schemeClr val="tx2">
                    <a:lumMod val="60000"/>
                    <a:lumOff val="40000"/>
                  </a:schemeClr>
                </a:solidFill>
                <a:latin typeface="Bookman Old Style" pitchFamily="18" charset="0"/>
              </a:rPr>
              <a:t>at different </a:t>
            </a:r>
            <a:r>
              <a:rPr lang="en-US" dirty="0" smtClean="0">
                <a:solidFill>
                  <a:schemeClr val="tx2">
                    <a:lumMod val="60000"/>
                    <a:lumOff val="40000"/>
                  </a:schemeClr>
                </a:solidFill>
                <a:latin typeface="Bookman Old Style" pitchFamily="18" charset="0"/>
              </a:rPr>
              <a:t>locations </a:t>
            </a:r>
            <a:r>
              <a:rPr lang="en-US" dirty="0">
                <a:solidFill>
                  <a:schemeClr val="tx2">
                    <a:lumMod val="60000"/>
                    <a:lumOff val="40000"/>
                  </a:schemeClr>
                </a:solidFill>
                <a:latin typeface="Bookman Old Style" pitchFamily="18" charset="0"/>
              </a:rPr>
              <a:t>again and again</a:t>
            </a:r>
            <a:r>
              <a:rPr lang="en-US" dirty="0" smtClean="0">
                <a:solidFill>
                  <a:schemeClr val="tx2">
                    <a:lumMod val="60000"/>
                    <a:lumOff val="40000"/>
                  </a:schemeClr>
                </a:solidFill>
                <a:latin typeface="Bookman Old Style" pitchFamily="18" charset="0"/>
              </a:rPr>
              <a:t>)</a:t>
            </a:r>
          </a:p>
          <a:p>
            <a:r>
              <a:rPr lang="en-US" dirty="0">
                <a:solidFill>
                  <a:schemeClr val="tx2">
                    <a:lumMod val="60000"/>
                    <a:lumOff val="40000"/>
                  </a:schemeClr>
                </a:solidFill>
                <a:latin typeface="Bookman Old Style" pitchFamily="18" charset="0"/>
              </a:rPr>
              <a:t>But does that mean we can have </a:t>
            </a:r>
            <a:r>
              <a:rPr lang="en-US" dirty="0" smtClean="0">
                <a:solidFill>
                  <a:schemeClr val="tx2">
                    <a:lumMod val="60000"/>
                    <a:lumOff val="40000"/>
                  </a:schemeClr>
                </a:solidFill>
                <a:latin typeface="Bookman Old Style" pitchFamily="18" charset="0"/>
              </a:rPr>
              <a:t>only one kernel?</a:t>
            </a:r>
          </a:p>
          <a:p>
            <a:r>
              <a:rPr lang="en-US" dirty="0">
                <a:solidFill>
                  <a:schemeClr val="tx2">
                    <a:lumMod val="60000"/>
                    <a:lumOff val="40000"/>
                  </a:schemeClr>
                </a:solidFill>
                <a:latin typeface="Bookman Old Style" pitchFamily="18" charset="0"/>
              </a:rPr>
              <a:t>No, we can have many such </a:t>
            </a:r>
            <a:r>
              <a:rPr lang="en-US" dirty="0" smtClean="0">
                <a:solidFill>
                  <a:schemeClr val="tx2">
                    <a:lumMod val="60000"/>
                    <a:lumOff val="40000"/>
                  </a:schemeClr>
                </a:solidFill>
                <a:latin typeface="Bookman Old Style" pitchFamily="18" charset="0"/>
              </a:rPr>
              <a:t>kernels but </a:t>
            </a:r>
            <a:r>
              <a:rPr lang="en-US" dirty="0">
                <a:solidFill>
                  <a:schemeClr val="tx2">
                    <a:lumMod val="60000"/>
                    <a:lumOff val="40000"/>
                  </a:schemeClr>
                </a:solidFill>
                <a:latin typeface="Bookman Old Style" pitchFamily="18" charset="0"/>
              </a:rPr>
              <a:t>the kernels will be shared by </a:t>
            </a:r>
            <a:r>
              <a:rPr lang="en-US" dirty="0" err="1" smtClean="0">
                <a:solidFill>
                  <a:schemeClr val="tx2">
                    <a:lumMod val="60000"/>
                    <a:lumOff val="40000"/>
                  </a:schemeClr>
                </a:solidFill>
                <a:latin typeface="Bookman Old Style" pitchFamily="18" charset="0"/>
              </a:rPr>
              <a:t>alllocations</a:t>
            </a:r>
            <a:r>
              <a:rPr lang="en-US" dirty="0" smtClean="0">
                <a:solidFill>
                  <a:schemeClr val="tx2">
                    <a:lumMod val="60000"/>
                    <a:lumOff val="40000"/>
                  </a:schemeClr>
                </a:solidFill>
                <a:latin typeface="Bookman Old Style" pitchFamily="18" charset="0"/>
              </a:rPr>
              <a:t> </a:t>
            </a:r>
            <a:r>
              <a:rPr lang="en-US" dirty="0">
                <a:solidFill>
                  <a:schemeClr val="tx2">
                    <a:lumMod val="60000"/>
                    <a:lumOff val="40000"/>
                  </a:schemeClr>
                </a:solidFill>
                <a:latin typeface="Bookman Old Style" pitchFamily="18" charset="0"/>
              </a:rPr>
              <a:t>in the image</a:t>
            </a:r>
            <a:endParaRPr lang="en-IN" dirty="0">
              <a:solidFill>
                <a:schemeClr val="tx2">
                  <a:lumMod val="60000"/>
                  <a:lumOff val="40000"/>
                </a:schemeClr>
              </a:solidFill>
              <a:latin typeface="Bookman Old Style"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453650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2441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Sharing</a:t>
            </a:r>
            <a:endParaRPr lang="en-IN" dirty="0"/>
          </a:p>
        </p:txBody>
      </p:sp>
      <p:sp>
        <p:nvSpPr>
          <p:cNvPr id="3" name="Content Placeholder 2"/>
          <p:cNvSpPr>
            <a:spLocks noGrp="1"/>
          </p:cNvSpPr>
          <p:nvPr>
            <p:ph idx="1"/>
          </p:nvPr>
        </p:nvSpPr>
        <p:spPr>
          <a:xfrm>
            <a:off x="4788024" y="1600200"/>
            <a:ext cx="3898776" cy="4997152"/>
          </a:xfrm>
        </p:spPr>
        <p:txBody>
          <a:bodyPr>
            <a:normAutofit fontScale="62500" lnSpcReduction="20000"/>
          </a:bodyPr>
          <a:lstStyle/>
          <a:p>
            <a:r>
              <a:rPr lang="en-US" dirty="0">
                <a:solidFill>
                  <a:schemeClr val="tx2">
                    <a:lumMod val="60000"/>
                    <a:lumOff val="40000"/>
                  </a:schemeClr>
                </a:solidFill>
                <a:latin typeface="Bookman Old Style" pitchFamily="18" charset="0"/>
              </a:rPr>
              <a:t>In other words shouldn’t the </a:t>
            </a:r>
            <a:r>
              <a:rPr lang="en-US" i="1" dirty="0" smtClean="0">
                <a:solidFill>
                  <a:schemeClr val="tx2">
                    <a:lumMod val="60000"/>
                    <a:lumOff val="40000"/>
                  </a:schemeClr>
                </a:solidFill>
                <a:latin typeface="Bookman Old Style" pitchFamily="18" charset="0"/>
              </a:rPr>
              <a:t>orange</a:t>
            </a:r>
            <a:r>
              <a:rPr lang="en-US" dirty="0" smtClean="0">
                <a:solidFill>
                  <a:schemeClr val="tx2">
                    <a:lumMod val="60000"/>
                    <a:lumOff val="40000"/>
                  </a:schemeClr>
                </a:solidFill>
                <a:latin typeface="Bookman Old Style" pitchFamily="18" charset="0"/>
              </a:rPr>
              <a:t> and </a:t>
            </a:r>
            <a:r>
              <a:rPr lang="en-US" i="1" dirty="0">
                <a:solidFill>
                  <a:schemeClr val="tx2">
                    <a:lumMod val="60000"/>
                    <a:lumOff val="40000"/>
                  </a:schemeClr>
                </a:solidFill>
                <a:latin typeface="Bookman Old Style" pitchFamily="18" charset="0"/>
              </a:rPr>
              <a:t>pink</a:t>
            </a:r>
            <a:r>
              <a:rPr lang="en-US" dirty="0">
                <a:solidFill>
                  <a:schemeClr val="tx2">
                    <a:lumMod val="60000"/>
                    <a:lumOff val="40000"/>
                  </a:schemeClr>
                </a:solidFill>
                <a:latin typeface="Bookman Old Style" pitchFamily="18" charset="0"/>
              </a:rPr>
              <a:t> kernels be the </a:t>
            </a:r>
            <a:r>
              <a:rPr lang="en-US" dirty="0" smtClean="0">
                <a:solidFill>
                  <a:schemeClr val="tx2">
                    <a:lumMod val="60000"/>
                    <a:lumOff val="40000"/>
                  </a:schemeClr>
                </a:solidFill>
                <a:latin typeface="Bookman Old Style" pitchFamily="18" charset="0"/>
              </a:rPr>
              <a:t>same</a:t>
            </a:r>
          </a:p>
          <a:p>
            <a:r>
              <a:rPr lang="en-IN" dirty="0">
                <a:solidFill>
                  <a:schemeClr val="tx2">
                    <a:lumMod val="60000"/>
                    <a:lumOff val="40000"/>
                  </a:schemeClr>
                </a:solidFill>
                <a:latin typeface="Bookman Old Style" pitchFamily="18" charset="0"/>
              </a:rPr>
              <a:t>Yes, </a:t>
            </a:r>
            <a:r>
              <a:rPr lang="en-IN" dirty="0" smtClean="0">
                <a:solidFill>
                  <a:schemeClr val="tx2">
                    <a:lumMod val="60000"/>
                    <a:lumOff val="40000"/>
                  </a:schemeClr>
                </a:solidFill>
                <a:latin typeface="Bookman Old Style" pitchFamily="18" charset="0"/>
              </a:rPr>
              <a:t>indeed</a:t>
            </a:r>
          </a:p>
          <a:p>
            <a:r>
              <a:rPr lang="en-US" dirty="0" smtClean="0">
                <a:solidFill>
                  <a:schemeClr val="tx2">
                    <a:lumMod val="60000"/>
                    <a:lumOff val="40000"/>
                  </a:schemeClr>
                </a:solidFill>
                <a:latin typeface="Bookman Old Style" pitchFamily="18" charset="0"/>
              </a:rPr>
              <a:t>This </a:t>
            </a:r>
            <a:r>
              <a:rPr lang="en-US" dirty="0">
                <a:solidFill>
                  <a:schemeClr val="tx2">
                    <a:lumMod val="60000"/>
                    <a:lumOff val="40000"/>
                  </a:schemeClr>
                </a:solidFill>
                <a:latin typeface="Bookman Old Style" pitchFamily="18" charset="0"/>
              </a:rPr>
              <a:t>would make the job of </a:t>
            </a:r>
            <a:r>
              <a:rPr lang="en-US" dirty="0" smtClean="0">
                <a:solidFill>
                  <a:schemeClr val="tx2">
                    <a:lumMod val="60000"/>
                    <a:lumOff val="40000"/>
                  </a:schemeClr>
                </a:solidFill>
                <a:latin typeface="Bookman Old Style" pitchFamily="18" charset="0"/>
              </a:rPr>
              <a:t>learning easier(instead </a:t>
            </a:r>
            <a:r>
              <a:rPr lang="en-US" dirty="0">
                <a:solidFill>
                  <a:schemeClr val="tx2">
                    <a:lumMod val="60000"/>
                    <a:lumOff val="40000"/>
                  </a:schemeClr>
                </a:solidFill>
                <a:latin typeface="Bookman Old Style" pitchFamily="18" charset="0"/>
              </a:rPr>
              <a:t>of trying to learn </a:t>
            </a:r>
            <a:r>
              <a:rPr lang="en-US" dirty="0" smtClean="0">
                <a:solidFill>
                  <a:schemeClr val="tx2">
                    <a:lumMod val="60000"/>
                    <a:lumOff val="40000"/>
                  </a:schemeClr>
                </a:solidFill>
                <a:latin typeface="Bookman Old Style" pitchFamily="18" charset="0"/>
              </a:rPr>
              <a:t>the same weights/kernels </a:t>
            </a:r>
            <a:r>
              <a:rPr lang="en-US" dirty="0">
                <a:solidFill>
                  <a:schemeClr val="tx2">
                    <a:lumMod val="60000"/>
                    <a:lumOff val="40000"/>
                  </a:schemeClr>
                </a:solidFill>
                <a:latin typeface="Bookman Old Style" pitchFamily="18" charset="0"/>
              </a:rPr>
              <a:t>at different </a:t>
            </a:r>
            <a:r>
              <a:rPr lang="en-US" dirty="0" smtClean="0">
                <a:solidFill>
                  <a:schemeClr val="tx2">
                    <a:lumMod val="60000"/>
                    <a:lumOff val="40000"/>
                  </a:schemeClr>
                </a:solidFill>
                <a:latin typeface="Bookman Old Style" pitchFamily="18" charset="0"/>
              </a:rPr>
              <a:t>locations </a:t>
            </a:r>
            <a:r>
              <a:rPr lang="en-US" dirty="0">
                <a:solidFill>
                  <a:schemeClr val="tx2">
                    <a:lumMod val="60000"/>
                    <a:lumOff val="40000"/>
                  </a:schemeClr>
                </a:solidFill>
                <a:latin typeface="Bookman Old Style" pitchFamily="18" charset="0"/>
              </a:rPr>
              <a:t>again and again</a:t>
            </a:r>
            <a:r>
              <a:rPr lang="en-US" dirty="0" smtClean="0">
                <a:solidFill>
                  <a:schemeClr val="tx2">
                    <a:lumMod val="60000"/>
                    <a:lumOff val="40000"/>
                  </a:schemeClr>
                </a:solidFill>
                <a:latin typeface="Bookman Old Style" pitchFamily="18" charset="0"/>
              </a:rPr>
              <a:t>)</a:t>
            </a:r>
          </a:p>
          <a:p>
            <a:r>
              <a:rPr lang="en-US" dirty="0">
                <a:solidFill>
                  <a:schemeClr val="tx2">
                    <a:lumMod val="60000"/>
                    <a:lumOff val="40000"/>
                  </a:schemeClr>
                </a:solidFill>
                <a:latin typeface="Bookman Old Style" pitchFamily="18" charset="0"/>
              </a:rPr>
              <a:t>But does that mean we can have </a:t>
            </a:r>
            <a:r>
              <a:rPr lang="en-US" dirty="0" smtClean="0">
                <a:solidFill>
                  <a:schemeClr val="tx2">
                    <a:lumMod val="60000"/>
                    <a:lumOff val="40000"/>
                  </a:schemeClr>
                </a:solidFill>
                <a:latin typeface="Bookman Old Style" pitchFamily="18" charset="0"/>
              </a:rPr>
              <a:t>only one kernel?</a:t>
            </a:r>
          </a:p>
          <a:p>
            <a:r>
              <a:rPr lang="en-US" dirty="0">
                <a:solidFill>
                  <a:schemeClr val="tx2">
                    <a:lumMod val="60000"/>
                    <a:lumOff val="40000"/>
                  </a:schemeClr>
                </a:solidFill>
                <a:latin typeface="Bookman Old Style" pitchFamily="18" charset="0"/>
              </a:rPr>
              <a:t>No, we can have many such </a:t>
            </a:r>
            <a:r>
              <a:rPr lang="en-US" dirty="0" smtClean="0">
                <a:solidFill>
                  <a:schemeClr val="tx2">
                    <a:lumMod val="60000"/>
                    <a:lumOff val="40000"/>
                  </a:schemeClr>
                </a:solidFill>
                <a:latin typeface="Bookman Old Style" pitchFamily="18" charset="0"/>
              </a:rPr>
              <a:t>kernels but </a:t>
            </a:r>
            <a:r>
              <a:rPr lang="en-US" dirty="0">
                <a:solidFill>
                  <a:schemeClr val="tx2">
                    <a:lumMod val="60000"/>
                    <a:lumOff val="40000"/>
                  </a:schemeClr>
                </a:solidFill>
                <a:latin typeface="Bookman Old Style" pitchFamily="18" charset="0"/>
              </a:rPr>
              <a:t>the kernels will be shared by </a:t>
            </a:r>
            <a:r>
              <a:rPr lang="en-US" dirty="0" smtClean="0">
                <a:solidFill>
                  <a:schemeClr val="tx2">
                    <a:lumMod val="60000"/>
                    <a:lumOff val="40000"/>
                  </a:schemeClr>
                </a:solidFill>
                <a:latin typeface="Bookman Old Style" pitchFamily="18" charset="0"/>
              </a:rPr>
              <a:t>allocations </a:t>
            </a:r>
            <a:r>
              <a:rPr lang="en-US" dirty="0">
                <a:solidFill>
                  <a:schemeClr val="tx2">
                    <a:lumMod val="60000"/>
                    <a:lumOff val="40000"/>
                  </a:schemeClr>
                </a:solidFill>
                <a:latin typeface="Bookman Old Style" pitchFamily="18" charset="0"/>
              </a:rPr>
              <a:t>in the </a:t>
            </a:r>
            <a:r>
              <a:rPr lang="en-US" dirty="0" smtClean="0">
                <a:solidFill>
                  <a:schemeClr val="tx2">
                    <a:lumMod val="60000"/>
                    <a:lumOff val="40000"/>
                  </a:schemeClr>
                </a:solidFill>
                <a:latin typeface="Bookman Old Style" pitchFamily="18" charset="0"/>
              </a:rPr>
              <a:t>image</a:t>
            </a:r>
          </a:p>
          <a:p>
            <a:r>
              <a:rPr lang="en-US" dirty="0">
                <a:solidFill>
                  <a:schemeClr val="tx2">
                    <a:lumMod val="60000"/>
                    <a:lumOff val="40000"/>
                  </a:schemeClr>
                </a:solidFill>
                <a:latin typeface="Bookman Old Style" pitchFamily="18" charset="0"/>
              </a:rPr>
              <a:t>This is called “weight sharing”</a:t>
            </a:r>
            <a:endParaRPr lang="en-IN" dirty="0">
              <a:solidFill>
                <a:schemeClr val="tx2">
                  <a:lumMod val="60000"/>
                  <a:lumOff val="40000"/>
                </a:schemeClr>
              </a:solidFill>
              <a:latin typeface="Bookman Old Style"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2624932"/>
            <a:ext cx="4752528" cy="238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795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Complete CNN </a:t>
            </a:r>
            <a:endParaRPr lang="en-IN" dirty="0"/>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4"/>
            <a:ext cx="8892480" cy="309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891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LeNet-5 Architecture</a:t>
            </a:r>
            <a:endParaRPr lang="en-IN" dirty="0"/>
          </a:p>
        </p:txBody>
      </p:sp>
      <p:sp>
        <p:nvSpPr>
          <p:cNvPr id="3" name="Content Placeholder 2"/>
          <p:cNvSpPr>
            <a:spLocks noGrp="1"/>
          </p:cNvSpPr>
          <p:nvPr>
            <p:ph idx="1"/>
          </p:nvPr>
        </p:nvSpPr>
        <p:spPr/>
        <p:txBody>
          <a:bodyPr/>
          <a:lstStyle/>
          <a:p>
            <a:endParaRPr lang="en-IN"/>
          </a:p>
        </p:txBody>
      </p:sp>
      <p:pic>
        <p:nvPicPr>
          <p:cNvPr id="12290" name="Picture 2" descr="Lenet-5 | Lenet-5 Architecture | Introduction to Lenet-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14500"/>
            <a:ext cx="8876068" cy="495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301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LeNet-5 Digit Recognition</a:t>
            </a:r>
            <a:endParaRPr lang="en-IN" dirty="0"/>
          </a:p>
        </p:txBody>
      </p:sp>
      <p:sp>
        <p:nvSpPr>
          <p:cNvPr id="3" name="Content Placeholder 2"/>
          <p:cNvSpPr>
            <a:spLocks noGrp="1"/>
          </p:cNvSpPr>
          <p:nvPr>
            <p:ph idx="1"/>
          </p:nvPr>
        </p:nvSpPr>
        <p:spPr/>
        <p:txBody>
          <a:bodyPr/>
          <a:lstStyle/>
          <a:p>
            <a:endParaRPr lang="en-IN"/>
          </a:p>
        </p:txBody>
      </p:sp>
      <p:pic>
        <p:nvPicPr>
          <p:cNvPr id="13314" name="Picture 2" descr="Deep Learning Architecture 1 : Lenet | by Abhishek Jai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8703098"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568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CNN on </a:t>
            </a:r>
            <a:r>
              <a:rPr lang="en-IN" dirty="0" err="1" smtClean="0"/>
              <a:t>ImageNet</a:t>
            </a:r>
            <a:endParaRPr lang="en-IN" dirty="0"/>
          </a:p>
        </p:txBody>
      </p:sp>
      <p:sp>
        <p:nvSpPr>
          <p:cNvPr id="3" name="Content Placeholder 2"/>
          <p:cNvSpPr>
            <a:spLocks noGrp="1"/>
          </p:cNvSpPr>
          <p:nvPr>
            <p:ph idx="1"/>
          </p:nvPr>
        </p:nvSpPr>
        <p:spPr/>
        <p:txBody>
          <a:bodyPr/>
          <a:lstStyle/>
          <a:p>
            <a:r>
              <a:rPr lang="en-IN" dirty="0" err="1" smtClean="0">
                <a:solidFill>
                  <a:schemeClr val="tx2">
                    <a:lumMod val="60000"/>
                    <a:lumOff val="40000"/>
                  </a:schemeClr>
                </a:solidFill>
                <a:latin typeface="Bookman Old Style" pitchFamily="18" charset="0"/>
              </a:rPr>
              <a:t>AlexNet</a:t>
            </a:r>
            <a:endParaRPr lang="en-IN" dirty="0" smtClean="0">
              <a:solidFill>
                <a:schemeClr val="tx2">
                  <a:lumMod val="60000"/>
                  <a:lumOff val="40000"/>
                </a:schemeClr>
              </a:solidFill>
              <a:latin typeface="Bookman Old Style" pitchFamily="18" charset="0"/>
            </a:endParaRPr>
          </a:p>
          <a:p>
            <a:r>
              <a:rPr lang="en-IN" dirty="0" err="1" smtClean="0">
                <a:solidFill>
                  <a:schemeClr val="tx2">
                    <a:lumMod val="60000"/>
                    <a:lumOff val="40000"/>
                  </a:schemeClr>
                </a:solidFill>
                <a:latin typeface="Bookman Old Style" pitchFamily="18" charset="0"/>
              </a:rPr>
              <a:t>ZFNet</a:t>
            </a:r>
            <a:endParaRPr lang="en-IN" dirty="0" smtClean="0">
              <a:solidFill>
                <a:schemeClr val="tx2">
                  <a:lumMod val="60000"/>
                  <a:lumOff val="40000"/>
                </a:schemeClr>
              </a:solidFill>
              <a:latin typeface="Bookman Old Style" pitchFamily="18" charset="0"/>
            </a:endParaRPr>
          </a:p>
          <a:p>
            <a:r>
              <a:rPr lang="en-IN" dirty="0" err="1" smtClean="0">
                <a:solidFill>
                  <a:schemeClr val="tx2">
                    <a:lumMod val="60000"/>
                    <a:lumOff val="40000"/>
                  </a:schemeClr>
                </a:solidFill>
                <a:latin typeface="Bookman Old Style" pitchFamily="18" charset="0"/>
              </a:rPr>
              <a:t>GoogleNet</a:t>
            </a:r>
            <a:endParaRPr lang="en-IN" dirty="0">
              <a:solidFill>
                <a:schemeClr val="tx2">
                  <a:lumMod val="60000"/>
                  <a:lumOff val="40000"/>
                </a:schemeClr>
              </a:solidFill>
              <a:latin typeface="Bookman Old Style" pitchFamily="18" charset="0"/>
            </a:endParaRPr>
          </a:p>
        </p:txBody>
      </p:sp>
    </p:spTree>
    <p:extLst>
      <p:ext uri="{BB962C8B-B14F-4D97-AF65-F5344CB8AC3E}">
        <p14:creationId xmlns:p14="http://schemas.microsoft.com/office/powerpoint/2010/main" val="6648598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Performance Comparison On Different Deep Network</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92860"/>
            <a:ext cx="8465071" cy="400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0784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AlexNet</a:t>
            </a:r>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8892480"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5079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AlexNet</a:t>
            </a:r>
            <a:endParaRPr lang="en-IN" dirty="0"/>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712968" cy="499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358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AlexNet</a:t>
            </a:r>
            <a:endParaRPr lang="en-IN" dirty="0"/>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28" y="1628800"/>
            <a:ext cx="8783414" cy="468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754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Convolution</a:t>
            </a:r>
            <a:endParaRPr lang="en-IN" dirty="0"/>
          </a:p>
        </p:txBody>
      </p:sp>
      <p:sp>
        <p:nvSpPr>
          <p:cNvPr id="3" name="Content Placeholder 2"/>
          <p:cNvSpPr>
            <a:spLocks noGrp="1"/>
          </p:cNvSpPr>
          <p:nvPr>
            <p:ph idx="1"/>
          </p:nvPr>
        </p:nvSpPr>
        <p:spPr/>
        <p:txBody>
          <a:bodyPr>
            <a:normAutofit fontScale="77500" lnSpcReduction="20000"/>
          </a:bodyPr>
          <a:lstStyle/>
          <a:p>
            <a:r>
              <a:rPr lang="en-US" dirty="0" smtClean="0"/>
              <a:t>The CNN uses a mathematical operation called </a:t>
            </a:r>
            <a:r>
              <a:rPr lang="en-US" b="1" dirty="0" smtClean="0"/>
              <a:t>convolution</a:t>
            </a:r>
            <a:r>
              <a:rPr lang="en-US" dirty="0" smtClean="0"/>
              <a:t> to extract features.</a:t>
            </a:r>
          </a:p>
          <a:p>
            <a:r>
              <a:rPr lang="en-US" b="1" dirty="0" smtClean="0"/>
              <a:t>What is a Convolution?</a:t>
            </a:r>
          </a:p>
          <a:p>
            <a:pPr marL="0" indent="0">
              <a:buNone/>
            </a:pPr>
            <a:r>
              <a:rPr lang="en-US" dirty="0" smtClean="0"/>
              <a:t>	It’s when a small matrix called a </a:t>
            </a:r>
            <a:r>
              <a:rPr lang="en-US" b="1" dirty="0" smtClean="0"/>
              <a:t>filter </a:t>
            </a:r>
          </a:p>
          <a:p>
            <a:pPr marL="0" indent="0">
              <a:buNone/>
            </a:pPr>
            <a:r>
              <a:rPr lang="en-US" b="1" dirty="0"/>
              <a:t>	</a:t>
            </a:r>
            <a:r>
              <a:rPr lang="en-US" b="1" dirty="0" smtClean="0"/>
              <a:t>(kernel)</a:t>
            </a:r>
            <a:r>
              <a:rPr lang="en-US" dirty="0" smtClean="0"/>
              <a:t> slides over the image and </a:t>
            </a:r>
          </a:p>
          <a:p>
            <a:pPr marL="0" indent="0">
              <a:buNone/>
            </a:pPr>
            <a:r>
              <a:rPr lang="en-US" dirty="0"/>
              <a:t>	</a:t>
            </a:r>
            <a:r>
              <a:rPr lang="en-US" dirty="0" smtClean="0"/>
              <a:t>multiplies overlapping values to create a	</a:t>
            </a:r>
            <a:r>
              <a:rPr lang="en-US" b="1" dirty="0" smtClean="0"/>
              <a:t>feature map</a:t>
            </a:r>
            <a:r>
              <a:rPr lang="en-US" dirty="0" smtClean="0"/>
              <a:t>.</a:t>
            </a:r>
          </a:p>
          <a:p>
            <a:r>
              <a:rPr lang="en-US" b="1" dirty="0" smtClean="0"/>
              <a:t>Example: </a:t>
            </a:r>
            <a:r>
              <a:rPr lang="en-US" dirty="0" smtClean="0"/>
              <a:t>If you have a 5×5 image and apply a 3×3 filter:</a:t>
            </a:r>
          </a:p>
          <a:p>
            <a:pPr lvl="1"/>
            <a:r>
              <a:rPr lang="en-US" dirty="0" smtClean="0"/>
              <a:t>The filter moves step by step over the image</a:t>
            </a:r>
          </a:p>
          <a:p>
            <a:pPr lvl="1"/>
            <a:r>
              <a:rPr lang="en-US" dirty="0" smtClean="0"/>
              <a:t>Each time, it computes a dot product between filter and image region</a:t>
            </a:r>
          </a:p>
          <a:p>
            <a:pPr lvl="1"/>
            <a:r>
              <a:rPr lang="en-US" dirty="0" smtClean="0"/>
              <a:t>The result is a smaller </a:t>
            </a:r>
            <a:r>
              <a:rPr lang="en-US" b="1" dirty="0" smtClean="0"/>
              <a:t>feature map</a:t>
            </a:r>
            <a:r>
              <a:rPr lang="en-US" dirty="0" smtClean="0"/>
              <a:t> highlighting patterns like edges or corners</a:t>
            </a:r>
          </a:p>
          <a:p>
            <a:endParaRPr lang="en-US" dirty="0" smtClean="0"/>
          </a:p>
          <a:p>
            <a:endParaRPr lang="en-IN" dirty="0"/>
          </a:p>
        </p:txBody>
      </p:sp>
    </p:spTree>
    <p:extLst>
      <p:ext uri="{BB962C8B-B14F-4D97-AF65-F5344CB8AC3E}">
        <p14:creationId xmlns:p14="http://schemas.microsoft.com/office/powerpoint/2010/main" val="1315515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AlexNet</a:t>
            </a:r>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876288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840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AlexNet</a:t>
            </a:r>
            <a:endParaRPr lang="en-IN" dirty="0"/>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17905" cy="48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4777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AlexNet</a:t>
            </a:r>
            <a:endParaRPr lang="en-IN" dirty="0"/>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29" y="1556792"/>
            <a:ext cx="8352928" cy="4955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347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52810"/>
            <a:ext cx="8082261" cy="5126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891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24744"/>
            <a:ext cx="8712968" cy="564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025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217893" cy="533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9265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294093" cy="527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900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424936" cy="5212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2789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568952" cy="539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274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03598"/>
            <a:ext cx="8853884" cy="572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4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Convolution</a:t>
            </a:r>
            <a:endParaRPr lang="en-IN"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8229600" cy="125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3068960"/>
            <a:ext cx="8352928" cy="1477328"/>
          </a:xfrm>
          <a:prstGeom prst="rect">
            <a:avLst/>
          </a:prstGeom>
          <a:noFill/>
        </p:spPr>
        <p:txBody>
          <a:bodyPr wrap="square" rtlCol="0">
            <a:spAutoFit/>
          </a:bodyPr>
          <a:lstStyle/>
          <a:p>
            <a:pPr marL="285750" indent="-285750">
              <a:buFont typeface="Arial" pitchFamily="34" charset="0"/>
              <a:buChar char="•"/>
            </a:pPr>
            <a:r>
              <a:rPr lang="en-US" dirty="0" smtClean="0"/>
              <a:t>Convolution essentially combines the information of the two input functions by measuring the overlap be tween them at every point and integrating the product over the entire range of possible shifts. </a:t>
            </a:r>
          </a:p>
          <a:p>
            <a:pPr marL="285750" indent="-285750">
              <a:buFont typeface="Arial" pitchFamily="34" charset="0"/>
              <a:buChar char="•"/>
            </a:pPr>
            <a:r>
              <a:rPr lang="en-US" dirty="0" smtClean="0"/>
              <a:t>This operation is often visualized as sliding one function (g) over another (f), multiplying them at each point of overlap, and summing up the results.</a:t>
            </a:r>
            <a:endParaRPr lang="en-IN" dirty="0"/>
          </a:p>
        </p:txBody>
      </p:sp>
    </p:spTree>
    <p:extLst>
      <p:ext uri="{BB962C8B-B14F-4D97-AF65-F5344CB8AC3E}">
        <p14:creationId xmlns:p14="http://schemas.microsoft.com/office/powerpoint/2010/main" val="31910213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626699" cy="569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826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424936"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722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784976" cy="52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320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864096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608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ZFNet</a:t>
            </a:r>
            <a:endParaRPr lang="en-IN" dirty="0"/>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7" y="1268760"/>
            <a:ext cx="9016769" cy="519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267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VGGNet</a:t>
            </a:r>
            <a:endParaRPr lang="en-IN" dirty="0"/>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556792"/>
            <a:ext cx="856895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6522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00808"/>
            <a:ext cx="8856985"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84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772816"/>
            <a:ext cx="878497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650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784976" cy="511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133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09" y="1268760"/>
            <a:ext cx="8859837"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404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Convolution</a:t>
            </a:r>
            <a:endParaRPr lang="en-IN"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1"/>
            <a:ext cx="8424936" cy="443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31840" y="6028119"/>
            <a:ext cx="3024336" cy="400110"/>
          </a:xfrm>
          <a:prstGeom prst="rect">
            <a:avLst/>
          </a:prstGeom>
          <a:noFill/>
        </p:spPr>
        <p:txBody>
          <a:bodyPr wrap="square" rtlCol="0">
            <a:spAutoFit/>
          </a:bodyPr>
          <a:lstStyle/>
          <a:p>
            <a:r>
              <a:rPr lang="en-IN" sz="2000" b="1" dirty="0" smtClean="0"/>
              <a:t>Fig: Matrix Convolution</a:t>
            </a:r>
            <a:endParaRPr lang="en-IN" sz="2000" b="1" dirty="0"/>
          </a:p>
        </p:txBody>
      </p:sp>
    </p:spTree>
    <p:extLst>
      <p:ext uri="{BB962C8B-B14F-4D97-AF65-F5344CB8AC3E}">
        <p14:creationId xmlns:p14="http://schemas.microsoft.com/office/powerpoint/2010/main" val="6324164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88" y="1556792"/>
            <a:ext cx="8726487"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657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76458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356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844824"/>
            <a:ext cx="8697913"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738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33" y="1700808"/>
            <a:ext cx="8678863"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022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988840"/>
            <a:ext cx="9107487"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48126"/>
            <a:ext cx="8678863"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562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09" y="1664003"/>
            <a:ext cx="9030791" cy="451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721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01" y="1340768"/>
            <a:ext cx="9051999" cy="460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166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56792"/>
            <a:ext cx="8947423"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708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16150"/>
            <a:ext cx="8964488"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13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968960756"/>
              </p:ext>
            </p:extLst>
          </p:nvPr>
        </p:nvGraphicFramePr>
        <p:xfrm>
          <a:off x="1619672" y="1556792"/>
          <a:ext cx="6096000" cy="37084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42298412"/>
              </p:ext>
            </p:extLst>
          </p:nvPr>
        </p:nvGraphicFramePr>
        <p:xfrm>
          <a:off x="1619672" y="2492896"/>
          <a:ext cx="1103784" cy="370840"/>
        </p:xfrm>
        <a:graphic>
          <a:graphicData uri="http://schemas.openxmlformats.org/drawingml/2006/table">
            <a:tbl>
              <a:tblPr firstRow="1" bandRow="1">
                <a:tableStyleId>{5940675A-B579-460E-94D1-54222C63F5DA}</a:tableStyleId>
              </a:tblPr>
              <a:tblGrid>
                <a:gridCol w="551892"/>
                <a:gridCol w="551892"/>
              </a:tblGrid>
              <a:tr h="370840">
                <a:tc>
                  <a:txBody>
                    <a:bodyPr/>
                    <a:lstStyle/>
                    <a:p>
                      <a:r>
                        <a:rPr lang="en-IN" dirty="0" smtClean="0"/>
                        <a:t>-1</a:t>
                      </a:r>
                      <a:endParaRPr lang="en-IN" dirty="0"/>
                    </a:p>
                  </a:txBody>
                  <a:tcPr/>
                </a:tc>
                <a:tc>
                  <a:txBody>
                    <a:bodyPr/>
                    <a:lstStyle/>
                    <a:p>
                      <a:r>
                        <a:rPr lang="en-IN" dirty="0" smtClean="0"/>
                        <a:t>+1</a:t>
                      </a:r>
                      <a:endParaRPr lang="en-IN" dirty="0"/>
                    </a:p>
                  </a:txBody>
                  <a:tcPr/>
                </a:tc>
              </a:tr>
            </a:tbl>
          </a:graphicData>
        </a:graphic>
      </p:graphicFrame>
      <p:sp>
        <p:nvSpPr>
          <p:cNvPr id="6" name="TextBox 5"/>
          <p:cNvSpPr txBox="1"/>
          <p:nvPr/>
        </p:nvSpPr>
        <p:spPr>
          <a:xfrm>
            <a:off x="251520" y="1556792"/>
            <a:ext cx="1080120" cy="369332"/>
          </a:xfrm>
          <a:prstGeom prst="rect">
            <a:avLst/>
          </a:prstGeom>
          <a:noFill/>
        </p:spPr>
        <p:txBody>
          <a:bodyPr wrap="square" rtlCol="0">
            <a:spAutoFit/>
          </a:bodyPr>
          <a:lstStyle/>
          <a:p>
            <a:r>
              <a:rPr lang="en-IN" dirty="0" smtClean="0"/>
              <a:t>Image:</a:t>
            </a:r>
            <a:endParaRPr lang="en-IN" dirty="0"/>
          </a:p>
        </p:txBody>
      </p:sp>
      <p:sp>
        <p:nvSpPr>
          <p:cNvPr id="7" name="TextBox 6"/>
          <p:cNvSpPr txBox="1"/>
          <p:nvPr/>
        </p:nvSpPr>
        <p:spPr>
          <a:xfrm>
            <a:off x="287524" y="2492896"/>
            <a:ext cx="1008112" cy="369332"/>
          </a:xfrm>
          <a:prstGeom prst="rect">
            <a:avLst/>
          </a:prstGeom>
          <a:noFill/>
        </p:spPr>
        <p:txBody>
          <a:bodyPr wrap="square" rtlCol="0">
            <a:spAutoFit/>
          </a:bodyPr>
          <a:lstStyle/>
          <a:p>
            <a:r>
              <a:rPr lang="en-IN" dirty="0" smtClean="0"/>
              <a:t>Filter:</a:t>
            </a:r>
            <a:endParaRPr lang="en-IN" dirty="0"/>
          </a:p>
        </p:txBody>
      </p:sp>
      <p:sp>
        <p:nvSpPr>
          <p:cNvPr id="8" name="Rectangle 7"/>
          <p:cNvSpPr/>
          <p:nvPr/>
        </p:nvSpPr>
        <p:spPr>
          <a:xfrm>
            <a:off x="1547664" y="1268760"/>
            <a:ext cx="2088232"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flipH="1" flipV="1">
            <a:off x="1547664" y="2204864"/>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99792" y="2204864"/>
            <a:ext cx="936104" cy="28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020682608"/>
              </p:ext>
            </p:extLst>
          </p:nvPr>
        </p:nvGraphicFramePr>
        <p:xfrm>
          <a:off x="1619672" y="378904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en-IN" dirty="0" smtClean="0"/>
                        <a:t>1</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
        <p:nvSpPr>
          <p:cNvPr id="14" name="TextBox 13"/>
          <p:cNvSpPr txBox="1"/>
          <p:nvPr/>
        </p:nvSpPr>
        <p:spPr>
          <a:xfrm>
            <a:off x="287524" y="3779748"/>
            <a:ext cx="1008112" cy="369332"/>
          </a:xfrm>
          <a:prstGeom prst="rect">
            <a:avLst/>
          </a:prstGeom>
          <a:noFill/>
        </p:spPr>
        <p:txBody>
          <a:bodyPr wrap="square" rtlCol="0">
            <a:spAutoFit/>
          </a:bodyPr>
          <a:lstStyle/>
          <a:p>
            <a:r>
              <a:rPr lang="en-IN" dirty="0" smtClean="0"/>
              <a:t>Output</a:t>
            </a:r>
            <a:endParaRPr lang="en-IN" dirty="0"/>
          </a:p>
        </p:txBody>
      </p:sp>
      <mc:AlternateContent xmlns:mc="http://schemas.openxmlformats.org/markup-compatibility/2006" xmlns:a14="http://schemas.microsoft.com/office/drawing/2010/main">
        <mc:Choice Requires="a14">
          <p:sp>
            <p:nvSpPr>
              <p:cNvPr id="15" name="TextBox 14"/>
              <p:cNvSpPr txBox="1"/>
              <p:nvPr/>
            </p:nvSpPr>
            <p:spPr>
              <a:xfrm>
                <a:off x="1187624" y="4941168"/>
                <a:ext cx="4896544" cy="369332"/>
              </a:xfrm>
              <a:prstGeom prst="rect">
                <a:avLst/>
              </a:prstGeom>
              <a:noFill/>
            </p:spPr>
            <p:txBody>
              <a:bodyPr wrap="square" rtlCol="0">
                <a:spAutoFit/>
              </a:bodyPr>
              <a:lstStyle/>
              <a:p>
                <a:r>
                  <a:rPr lang="en-IN" dirty="0" smtClean="0"/>
                  <a:t>Operation: </a:t>
                </a:r>
                <a14:m>
                  <m:oMath xmlns:m="http://schemas.openxmlformats.org/officeDocument/2006/math">
                    <m:d>
                      <m:dPr>
                        <m:ctrlPr>
                          <a:rPr lang="en-IN" b="0" i="1" smtClean="0">
                            <a:latin typeface="Cambria Math"/>
                          </a:rPr>
                        </m:ctrlPr>
                      </m:dPr>
                      <m:e>
                        <m:r>
                          <a:rPr lang="en-IN" b="0" i="1" smtClean="0">
                            <a:latin typeface="Cambria Math"/>
                          </a:rPr>
                          <m:t>𝑓</m:t>
                        </m:r>
                        <m:r>
                          <a:rPr lang="en-IN" b="0" i="1" smtClean="0">
                            <a:latin typeface="Cambria Math"/>
                          </a:rPr>
                          <m:t>∗</m:t>
                        </m:r>
                        <m:r>
                          <a:rPr lang="en-IN" b="0" i="1" smtClean="0">
                            <a:latin typeface="Cambria Math"/>
                          </a:rPr>
                          <m:t>𝑔</m:t>
                        </m:r>
                      </m:e>
                    </m:d>
                    <m:r>
                      <a:rPr lang="en-IN" b="0" i="1" smtClean="0">
                        <a:latin typeface="Cambria Math"/>
                      </a:rPr>
                      <m:t>%2</m:t>
                    </m:r>
                  </m:oMath>
                </a14:m>
                <a:endParaRPr lang="en-IN" dirty="0"/>
              </a:p>
            </p:txBody>
          </p:sp>
        </mc:Choice>
        <mc:Fallback xmlns="">
          <p:sp>
            <p:nvSpPr>
              <p:cNvPr id="15" name="TextBox 14"/>
              <p:cNvSpPr txBox="1">
                <a:spLocks noRot="1" noChangeAspect="1" noMove="1" noResize="1" noEditPoints="1" noAdjustHandles="1" noChangeArrowheads="1" noChangeShapeType="1" noTextEdit="1"/>
              </p:cNvSpPr>
              <p:nvPr/>
            </p:nvSpPr>
            <p:spPr>
              <a:xfrm>
                <a:off x="1187624" y="4941168"/>
                <a:ext cx="4896544" cy="369332"/>
              </a:xfrm>
              <a:prstGeom prst="rect">
                <a:avLst/>
              </a:prstGeom>
              <a:blipFill rotWithShape="1">
                <a:blip r:embed="rId2"/>
                <a:stretch>
                  <a:fillRect l="-1121"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38387639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458622"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704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GoogleNet</a:t>
            </a:r>
            <a:endParaRPr lang="en-IN" dirty="0"/>
          </a:p>
        </p:txBody>
      </p:sp>
      <p:sp>
        <p:nvSpPr>
          <p:cNvPr id="3" name="Content Placeholder 2"/>
          <p:cNvSpPr>
            <a:spLocks noGrp="1"/>
          </p:cNvSpPr>
          <p:nvPr>
            <p:ph idx="1"/>
          </p:nvPr>
        </p:nvSpPr>
        <p:spPr/>
        <p:txBody>
          <a:bodyPr/>
          <a:lstStyle/>
          <a:p>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462517"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264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IN" dirty="0"/>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53063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342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IN" dirty="0"/>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556792"/>
            <a:ext cx="835292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110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IN" dirty="0"/>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444706" cy="4809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706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IN" dirty="0"/>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42251" cy="506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471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IN" dirty="0"/>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96" y="1556792"/>
            <a:ext cx="8991054" cy="4691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5485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IN" dirty="0"/>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9" y="1345428"/>
            <a:ext cx="9012386" cy="510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906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Visualizing Convolutional Neural Networks</a:t>
            </a:r>
            <a:endParaRPr lang="en-IN" dirty="0"/>
          </a:p>
        </p:txBody>
      </p:sp>
      <p:sp>
        <p:nvSpPr>
          <p:cNvPr id="3" name="Content Placeholder 2"/>
          <p:cNvSpPr>
            <a:spLocks noGrp="1"/>
          </p:cNvSpPr>
          <p:nvPr>
            <p:ph idx="1"/>
          </p:nvPr>
        </p:nvSpPr>
        <p:spPr/>
        <p:txBody>
          <a:bodyPr/>
          <a:lstStyle/>
          <a:p>
            <a:r>
              <a:rPr lang="en-US" dirty="0" smtClean="0"/>
              <a:t>Visualizing Patches</a:t>
            </a:r>
          </a:p>
          <a:p>
            <a:r>
              <a:rPr lang="en-US" dirty="0" smtClean="0"/>
              <a:t>Visualizing Filters</a:t>
            </a:r>
            <a:endParaRPr lang="en-IN" dirty="0"/>
          </a:p>
        </p:txBody>
      </p:sp>
    </p:spTree>
    <p:extLst>
      <p:ext uri="{BB962C8B-B14F-4D97-AF65-F5344CB8AC3E}">
        <p14:creationId xmlns:p14="http://schemas.microsoft.com/office/powerpoint/2010/main" val="1239126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403454"/>
            <a:ext cx="8856984" cy="4745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10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274638"/>
            <a:ext cx="8229600" cy="1143000"/>
          </a:xfrm>
        </p:spPr>
        <p:txBody>
          <a:bodyPr/>
          <a:lstStyle/>
          <a:p>
            <a:r>
              <a:rPr lang="en-IN" dirty="0" smtClean="0"/>
              <a:t>Convolution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080149172"/>
              </p:ext>
            </p:extLst>
          </p:nvPr>
        </p:nvGraphicFramePr>
        <p:xfrm>
          <a:off x="1619672" y="1556792"/>
          <a:ext cx="6096000" cy="37084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68678315"/>
              </p:ext>
            </p:extLst>
          </p:nvPr>
        </p:nvGraphicFramePr>
        <p:xfrm>
          <a:off x="2627784" y="2491388"/>
          <a:ext cx="1103784" cy="370840"/>
        </p:xfrm>
        <a:graphic>
          <a:graphicData uri="http://schemas.openxmlformats.org/drawingml/2006/table">
            <a:tbl>
              <a:tblPr firstRow="1" bandRow="1">
                <a:tableStyleId>{5940675A-B579-460E-94D1-54222C63F5DA}</a:tableStyleId>
              </a:tblPr>
              <a:tblGrid>
                <a:gridCol w="551892"/>
                <a:gridCol w="551892"/>
              </a:tblGrid>
              <a:tr h="370840">
                <a:tc>
                  <a:txBody>
                    <a:bodyPr/>
                    <a:lstStyle/>
                    <a:p>
                      <a:r>
                        <a:rPr lang="en-IN" dirty="0" smtClean="0"/>
                        <a:t>-1</a:t>
                      </a:r>
                      <a:endParaRPr lang="en-IN" dirty="0"/>
                    </a:p>
                  </a:txBody>
                  <a:tcPr/>
                </a:tc>
                <a:tc>
                  <a:txBody>
                    <a:bodyPr/>
                    <a:lstStyle/>
                    <a:p>
                      <a:r>
                        <a:rPr lang="en-IN" dirty="0" smtClean="0"/>
                        <a:t>+1</a:t>
                      </a:r>
                      <a:endParaRPr lang="en-IN" dirty="0"/>
                    </a:p>
                  </a:txBody>
                  <a:tcPr/>
                </a:tc>
              </a:tr>
            </a:tbl>
          </a:graphicData>
        </a:graphic>
      </p:graphicFrame>
      <p:sp>
        <p:nvSpPr>
          <p:cNvPr id="6" name="TextBox 5"/>
          <p:cNvSpPr txBox="1"/>
          <p:nvPr/>
        </p:nvSpPr>
        <p:spPr>
          <a:xfrm>
            <a:off x="251520" y="1556792"/>
            <a:ext cx="1080120" cy="369332"/>
          </a:xfrm>
          <a:prstGeom prst="rect">
            <a:avLst/>
          </a:prstGeom>
          <a:noFill/>
        </p:spPr>
        <p:txBody>
          <a:bodyPr wrap="square" rtlCol="0">
            <a:spAutoFit/>
          </a:bodyPr>
          <a:lstStyle/>
          <a:p>
            <a:r>
              <a:rPr lang="en-IN" dirty="0" smtClean="0"/>
              <a:t>Image:</a:t>
            </a:r>
            <a:endParaRPr lang="en-IN" dirty="0"/>
          </a:p>
        </p:txBody>
      </p:sp>
      <p:sp>
        <p:nvSpPr>
          <p:cNvPr id="7" name="TextBox 6"/>
          <p:cNvSpPr txBox="1"/>
          <p:nvPr/>
        </p:nvSpPr>
        <p:spPr>
          <a:xfrm>
            <a:off x="287524" y="2492896"/>
            <a:ext cx="1008112" cy="369332"/>
          </a:xfrm>
          <a:prstGeom prst="rect">
            <a:avLst/>
          </a:prstGeom>
          <a:noFill/>
        </p:spPr>
        <p:txBody>
          <a:bodyPr wrap="square" rtlCol="0">
            <a:spAutoFit/>
          </a:bodyPr>
          <a:lstStyle/>
          <a:p>
            <a:r>
              <a:rPr lang="en-IN" dirty="0" smtClean="0"/>
              <a:t>Filter:</a:t>
            </a:r>
            <a:endParaRPr lang="en-IN" dirty="0"/>
          </a:p>
        </p:txBody>
      </p:sp>
      <p:sp>
        <p:nvSpPr>
          <p:cNvPr id="8" name="Rectangle 7"/>
          <p:cNvSpPr/>
          <p:nvPr/>
        </p:nvSpPr>
        <p:spPr>
          <a:xfrm>
            <a:off x="2627784" y="1268760"/>
            <a:ext cx="2016224"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flipV="1">
            <a:off x="2627784" y="2254925"/>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81296" y="2204864"/>
            <a:ext cx="936104" cy="28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545148095"/>
              </p:ext>
            </p:extLst>
          </p:nvPr>
        </p:nvGraphicFramePr>
        <p:xfrm>
          <a:off x="1619672" y="378904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
        <p:nvSpPr>
          <p:cNvPr id="14" name="TextBox 13"/>
          <p:cNvSpPr txBox="1"/>
          <p:nvPr/>
        </p:nvSpPr>
        <p:spPr>
          <a:xfrm>
            <a:off x="287524" y="3779748"/>
            <a:ext cx="1008112" cy="369332"/>
          </a:xfrm>
          <a:prstGeom prst="rect">
            <a:avLst/>
          </a:prstGeom>
          <a:noFill/>
        </p:spPr>
        <p:txBody>
          <a:bodyPr wrap="square" rtlCol="0">
            <a:spAutoFit/>
          </a:bodyPr>
          <a:lstStyle/>
          <a:p>
            <a:r>
              <a:rPr lang="en-IN" dirty="0" smtClean="0"/>
              <a:t>Output</a:t>
            </a:r>
            <a:endParaRPr lang="en-IN" dirty="0"/>
          </a:p>
        </p:txBody>
      </p:sp>
      <mc:AlternateContent xmlns:mc="http://schemas.openxmlformats.org/markup-compatibility/2006" xmlns:a14="http://schemas.microsoft.com/office/drawing/2010/main">
        <mc:Choice Requires="a14">
          <p:sp>
            <p:nvSpPr>
              <p:cNvPr id="15" name="TextBox 14"/>
              <p:cNvSpPr txBox="1"/>
              <p:nvPr/>
            </p:nvSpPr>
            <p:spPr>
              <a:xfrm>
                <a:off x="1187624" y="4941168"/>
                <a:ext cx="4896544" cy="369332"/>
              </a:xfrm>
              <a:prstGeom prst="rect">
                <a:avLst/>
              </a:prstGeom>
              <a:noFill/>
            </p:spPr>
            <p:txBody>
              <a:bodyPr wrap="square" rtlCol="0">
                <a:spAutoFit/>
              </a:bodyPr>
              <a:lstStyle/>
              <a:p>
                <a:r>
                  <a:rPr lang="en-IN" dirty="0" smtClean="0"/>
                  <a:t>Operation: </a:t>
                </a:r>
                <a14:m>
                  <m:oMath xmlns:m="http://schemas.openxmlformats.org/officeDocument/2006/math">
                    <m:d>
                      <m:dPr>
                        <m:ctrlPr>
                          <a:rPr lang="en-IN" b="0" i="1" smtClean="0">
                            <a:latin typeface="Cambria Math"/>
                          </a:rPr>
                        </m:ctrlPr>
                      </m:dPr>
                      <m:e>
                        <m:r>
                          <a:rPr lang="en-IN" b="0" i="1" smtClean="0">
                            <a:latin typeface="Cambria Math"/>
                          </a:rPr>
                          <m:t>𝑓</m:t>
                        </m:r>
                        <m:r>
                          <a:rPr lang="en-IN" b="0" i="1" smtClean="0">
                            <a:latin typeface="Cambria Math"/>
                          </a:rPr>
                          <m:t>∗</m:t>
                        </m:r>
                        <m:r>
                          <a:rPr lang="en-IN" b="0" i="1" smtClean="0">
                            <a:latin typeface="Cambria Math"/>
                          </a:rPr>
                          <m:t>𝑔</m:t>
                        </m:r>
                      </m:e>
                    </m:d>
                    <m:r>
                      <a:rPr lang="en-IN" b="0" i="1" smtClean="0">
                        <a:latin typeface="Cambria Math"/>
                      </a:rPr>
                      <m:t>%2</m:t>
                    </m:r>
                  </m:oMath>
                </a14:m>
                <a:endParaRPr lang="en-IN" dirty="0"/>
              </a:p>
            </p:txBody>
          </p:sp>
        </mc:Choice>
        <mc:Fallback xmlns="">
          <p:sp>
            <p:nvSpPr>
              <p:cNvPr id="15" name="TextBox 14"/>
              <p:cNvSpPr txBox="1">
                <a:spLocks noRot="1" noChangeAspect="1" noMove="1" noResize="1" noEditPoints="1" noAdjustHandles="1" noChangeArrowheads="1" noChangeShapeType="1" noTextEdit="1"/>
              </p:cNvSpPr>
              <p:nvPr/>
            </p:nvSpPr>
            <p:spPr>
              <a:xfrm>
                <a:off x="1187624" y="4941168"/>
                <a:ext cx="4896544" cy="369332"/>
              </a:xfrm>
              <a:prstGeom prst="rect">
                <a:avLst/>
              </a:prstGeom>
              <a:blipFill rotWithShape="1">
                <a:blip r:embed="rId2"/>
                <a:stretch>
                  <a:fillRect l="-1121"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7561343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05" y="2276872"/>
            <a:ext cx="8568952" cy="2219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75428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88840"/>
            <a:ext cx="8784975" cy="306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3106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47" y="1772816"/>
            <a:ext cx="8769934" cy="340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737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60512"/>
            <a:ext cx="8496944" cy="3537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11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52406"/>
            <a:ext cx="8774063" cy="384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186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Visualizing patches which maximally </a:t>
            </a:r>
            <a:r>
              <a:rPr lang="en-US" dirty="0" smtClean="0"/>
              <a:t>activate a </a:t>
            </a:r>
            <a:r>
              <a:rPr lang="en-US" dirty="0"/>
              <a:t>neuron</a:t>
            </a:r>
            <a:endParaRPr lang="en-IN" dirty="0"/>
          </a:p>
        </p:txBody>
      </p:sp>
      <p:sp>
        <p:nvSpPr>
          <p:cNvPr id="3" name="Content Placeholder 2"/>
          <p:cNvSpPr>
            <a:spLocks noGrp="1"/>
          </p:cNvSpPr>
          <p:nvPr>
            <p:ph idx="1"/>
          </p:nvPr>
        </p:nvSpPr>
        <p:spPr/>
        <p:txBody>
          <a:bodyPr/>
          <a:lstStyle/>
          <a:p>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62659"/>
            <a:ext cx="8653859" cy="442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447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filters of a CNN</a:t>
            </a:r>
            <a:endParaRPr lang="en-IN" dirty="0"/>
          </a:p>
        </p:txBody>
      </p:sp>
      <p:sp>
        <p:nvSpPr>
          <p:cNvPr id="3" name="Content Placeholder 2"/>
          <p:cNvSpPr>
            <a:spLocks noGrp="1"/>
          </p:cNvSpPr>
          <p:nvPr>
            <p:ph idx="1"/>
          </p:nvPr>
        </p:nvSpPr>
        <p:spPr/>
        <p:txBody>
          <a:bodyPr/>
          <a:lstStyle/>
          <a:p>
            <a:endParaRPr lang="en-IN"/>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8443937" cy="4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426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filters of a CNN</a:t>
            </a:r>
            <a:endParaRPr lang="en-IN" dirty="0"/>
          </a:p>
        </p:txBody>
      </p:sp>
      <p:sp>
        <p:nvSpPr>
          <p:cNvPr id="3" name="Content Placeholder 2"/>
          <p:cNvSpPr>
            <a:spLocks noGrp="1"/>
          </p:cNvSpPr>
          <p:nvPr>
            <p:ph idx="1"/>
          </p:nvPr>
        </p:nvSpPr>
        <p:spPr/>
        <p:txBody>
          <a:bodyPr/>
          <a:lstStyle/>
          <a:p>
            <a:endParaRPr lang="en-IN"/>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88840"/>
            <a:ext cx="865939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5815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Finding influence of input pixels using</a:t>
            </a:r>
            <a:br>
              <a:rPr lang="en-US" dirty="0"/>
            </a:br>
            <a:r>
              <a:rPr lang="en-US" dirty="0" err="1" smtClean="0"/>
              <a:t>backpropagation</a:t>
            </a:r>
            <a:endParaRPr lang="en-IN" dirty="0"/>
          </a:p>
        </p:txBody>
      </p:sp>
      <p:sp>
        <p:nvSpPr>
          <p:cNvPr id="3" name="Content Placeholder 2"/>
          <p:cNvSpPr>
            <a:spLocks noGrp="1"/>
          </p:cNvSpPr>
          <p:nvPr>
            <p:ph idx="1"/>
          </p:nvPr>
        </p:nvSpPr>
        <p:spPr/>
        <p:txBody>
          <a:bodyPr/>
          <a:lstStyle/>
          <a:p>
            <a:endParaRPr lang="en-IN"/>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532426"/>
            <a:ext cx="8568952" cy="49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1893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Finding influence of input pixels using</a:t>
            </a:r>
            <a:br>
              <a:rPr lang="en-US" dirty="0"/>
            </a:br>
            <a:r>
              <a:rPr lang="en-US" dirty="0" err="1" smtClean="0"/>
              <a:t>backpropagation</a:t>
            </a:r>
            <a:endParaRPr lang="en-IN" dirty="0"/>
          </a:p>
        </p:txBody>
      </p:sp>
      <p:sp>
        <p:nvSpPr>
          <p:cNvPr id="3" name="Content Placeholder 2"/>
          <p:cNvSpPr>
            <a:spLocks noGrp="1"/>
          </p:cNvSpPr>
          <p:nvPr>
            <p:ph idx="1"/>
          </p:nvPr>
        </p:nvSpPr>
        <p:spPr/>
        <p:txBody>
          <a:bodyPr/>
          <a:lstStyle/>
          <a:p>
            <a:endParaRPr lang="en-IN"/>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885698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936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2097</Words>
  <Application>Microsoft Office PowerPoint</Application>
  <PresentationFormat>On-screen Show (4:3)</PresentationFormat>
  <Paragraphs>327</Paragraphs>
  <Slides>124</Slides>
  <Notes>0</Notes>
  <HiddenSlides>0</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Office Theme</vt:lpstr>
      <vt:lpstr>Convolutional Neural Network(CNN)</vt:lpstr>
      <vt:lpstr>What is CNN</vt:lpstr>
      <vt:lpstr>Simple Intuition</vt:lpstr>
      <vt:lpstr>PowerPoint Presentation</vt:lpstr>
      <vt:lpstr>Convolution</vt:lpstr>
      <vt:lpstr>Convolution</vt:lpstr>
      <vt:lpstr>Convolution</vt:lpstr>
      <vt:lpstr>Convolution</vt:lpstr>
      <vt:lpstr>Convolution</vt:lpstr>
      <vt:lpstr>Convolution</vt:lpstr>
      <vt:lpstr>Convolution</vt:lpstr>
      <vt:lpstr>Convolution</vt:lpstr>
      <vt:lpstr>Convolution</vt:lpstr>
      <vt:lpstr>CNN to Dimension Reduction</vt:lpstr>
      <vt:lpstr>Example of CNN Filter</vt:lpstr>
      <vt:lpstr>PowerPoint Presentation</vt:lpstr>
      <vt:lpstr>PowerPoint Presentation</vt:lpstr>
      <vt:lpstr>Complete Architecture of CNN</vt:lpstr>
      <vt:lpstr>3D Filters</vt:lpstr>
      <vt:lpstr>3D Filters</vt:lpstr>
      <vt:lpstr>Relation between input size, output size and filter size </vt:lpstr>
      <vt:lpstr>Relation between input size, output size and filter size </vt:lpstr>
      <vt:lpstr>compute the dimension (W_2, H_2) of the output</vt:lpstr>
      <vt:lpstr>compute the dimension (W_2, H_2) of the output</vt:lpstr>
      <vt:lpstr>compute the dimension (W_2, H_2) of the output</vt:lpstr>
      <vt:lpstr>compute the dimension (W_2, H_2) of the output</vt:lpstr>
      <vt:lpstr>What if We want the same size ?</vt:lpstr>
      <vt:lpstr>Impact of Stride(S)</vt:lpstr>
      <vt:lpstr>Depth?</vt:lpstr>
      <vt:lpstr>PowerPoint Presentation</vt:lpstr>
      <vt:lpstr>PowerPoint Presentation</vt:lpstr>
      <vt:lpstr>PowerPoint Presentation</vt:lpstr>
      <vt:lpstr>PowerPoint Presentation</vt:lpstr>
      <vt:lpstr>PowerPoint Presentation</vt:lpstr>
      <vt:lpstr>Sparse Connectivity</vt:lpstr>
      <vt:lpstr>Sparse Connectivity</vt:lpstr>
      <vt:lpstr>Sparse Connectivity</vt:lpstr>
      <vt:lpstr>Weight Sharing</vt:lpstr>
      <vt:lpstr>Weight Sharing</vt:lpstr>
      <vt:lpstr>Weight Sharing</vt:lpstr>
      <vt:lpstr>Weight Sharing</vt:lpstr>
      <vt:lpstr>Example of Complete CNN </vt:lpstr>
      <vt:lpstr>LeNet-5 Architecture</vt:lpstr>
      <vt:lpstr>LeNet-5 Digit Recognition</vt:lpstr>
      <vt:lpstr>CNN on ImageNet</vt:lpstr>
      <vt:lpstr>Performance Comparison On Different Deep Network</vt:lpstr>
      <vt:lpstr>AlexNet</vt:lpstr>
      <vt:lpstr>AlexNet</vt:lpstr>
      <vt:lpstr>AlexNet</vt:lpstr>
      <vt:lpstr>AlexNet</vt:lpstr>
      <vt:lpstr>AlexNet</vt:lpstr>
      <vt:lpstr>AlexNet</vt:lpstr>
      <vt:lpstr>ZFNet</vt:lpstr>
      <vt:lpstr>ZFNet</vt:lpstr>
      <vt:lpstr>ZFNet</vt:lpstr>
      <vt:lpstr>ZFNet</vt:lpstr>
      <vt:lpstr>ZFNet</vt:lpstr>
      <vt:lpstr>ZFNet</vt:lpstr>
      <vt:lpstr>ZFNet</vt:lpstr>
      <vt:lpstr>ZFNet</vt:lpstr>
      <vt:lpstr>ZFNet</vt:lpstr>
      <vt:lpstr>ZFNet</vt:lpstr>
      <vt:lpstr>ZFNet</vt:lpstr>
      <vt:lpstr>ZFNet</vt:lpstr>
      <vt:lpstr>VGGNet</vt:lpstr>
      <vt:lpstr>GoogleNet</vt:lpstr>
      <vt:lpstr>GoogleNet</vt:lpstr>
      <vt:lpstr>GoogleNet</vt:lpstr>
      <vt:lpstr>GoogleNet</vt:lpstr>
      <vt:lpstr>GoogleNet</vt:lpstr>
      <vt:lpstr>GoogleNet</vt:lpstr>
      <vt:lpstr>GoogleNet</vt:lpstr>
      <vt:lpstr>GoogleNet</vt:lpstr>
      <vt:lpstr>GoogleNet</vt:lpstr>
      <vt:lpstr>GoogleNet</vt:lpstr>
      <vt:lpstr>GoogleNet</vt:lpstr>
      <vt:lpstr>GoogleNet</vt:lpstr>
      <vt:lpstr>GoogleNet</vt:lpstr>
      <vt:lpstr>GoogleNet</vt:lpstr>
      <vt:lpstr>GoogleNet</vt:lpstr>
      <vt:lpstr>GoogleNet</vt:lpstr>
      <vt:lpstr>ResNet</vt:lpstr>
      <vt:lpstr>ResNet</vt:lpstr>
      <vt:lpstr>ResNet</vt:lpstr>
      <vt:lpstr>ResNet</vt:lpstr>
      <vt:lpstr>ResNet</vt:lpstr>
      <vt:lpstr>ResNet</vt:lpstr>
      <vt:lpstr>Visualizing Convolutional Neural Networks</vt:lpstr>
      <vt:lpstr>Visualizing patches which maximally activate a neuron</vt:lpstr>
      <vt:lpstr>Visualizing patches which maximally activate a neuron</vt:lpstr>
      <vt:lpstr>Visualizing patches which maximally activate a neuron</vt:lpstr>
      <vt:lpstr>Visualizing patches which maximally activate a neuron</vt:lpstr>
      <vt:lpstr>Visualizing patches which maximally activate a neuron</vt:lpstr>
      <vt:lpstr>Visualizing patches which maximally activate a neuron</vt:lpstr>
      <vt:lpstr>Visualizing patches which maximally activate a neuron</vt:lpstr>
      <vt:lpstr>Visualizing filters of a CNN</vt:lpstr>
      <vt:lpstr>Visualizing filters of a CNN</vt:lpstr>
      <vt:lpstr>Finding influence of input pixels using backpropagation</vt:lpstr>
      <vt:lpstr>Finding influence of input pixels using backpropagation</vt:lpstr>
      <vt:lpstr>Finding influence of input pixels using backpropagation</vt:lpstr>
      <vt:lpstr>Finding influence of input pixels using backpropagation</vt:lpstr>
      <vt:lpstr>Guided Backpropagation</vt:lpstr>
      <vt:lpstr>Guided Backpropagation</vt:lpstr>
      <vt:lpstr>Guided Backpropagation</vt:lpstr>
      <vt:lpstr>Deep Dream</vt:lpstr>
      <vt:lpstr>Deep Dream</vt:lpstr>
      <vt:lpstr>Deep Dream</vt:lpstr>
      <vt:lpstr>Deep Dream</vt:lpstr>
      <vt:lpstr>Deep Dream</vt:lpstr>
      <vt:lpstr>Deep Art</vt:lpstr>
      <vt:lpstr>Deep Art</vt:lpstr>
      <vt:lpstr>Deep Art</vt:lpstr>
      <vt:lpstr>Deep Art</vt:lpstr>
      <vt:lpstr>Deep Art</vt:lpstr>
      <vt:lpstr>Deep Art</vt:lpstr>
      <vt:lpstr>Deep Art</vt:lpstr>
      <vt:lpstr>Fooling Deep CNN</vt:lpstr>
      <vt:lpstr>Fooling Deep CNN: Types of Attack</vt:lpstr>
      <vt:lpstr>Fooling Deep CNN: Intuition </vt:lpstr>
      <vt:lpstr>Defenses — status and challenges</vt:lpstr>
      <vt:lpstr>Fooling Deep CNN</vt:lpstr>
      <vt:lpstr>Fooling Deep CNN</vt:lpstr>
      <vt:lpstr>Fooling Deep CNN</vt:lpstr>
      <vt:lpstr>Fooling Deep CNN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ConvNet</dc:title>
  <dc:creator>Sujit</dc:creator>
  <cp:lastModifiedBy>Sujit</cp:lastModifiedBy>
  <cp:revision>55</cp:revision>
  <dcterms:created xsi:type="dcterms:W3CDTF">2025-10-16T04:44:57Z</dcterms:created>
  <dcterms:modified xsi:type="dcterms:W3CDTF">2025-10-28T07:41:20Z</dcterms:modified>
</cp:coreProperties>
</file>